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  <p:sldMasterId id="2147483900" r:id="rId2"/>
    <p:sldMasterId id="2147483901" r:id="rId3"/>
    <p:sldMasterId id="2147483902" r:id="rId4"/>
    <p:sldMasterId id="2147483903" r:id="rId5"/>
    <p:sldMasterId id="2147483904" r:id="rId6"/>
  </p:sldMasterIdLst>
  <p:sldIdLst>
    <p:sldId id="268" r:id="rId7"/>
    <p:sldId id="258" r:id="rId8"/>
    <p:sldId id="284" r:id="rId9"/>
    <p:sldId id="285" r:id="rId10"/>
    <p:sldId id="292" r:id="rId11"/>
    <p:sldId id="291" r:id="rId12"/>
    <p:sldId id="294" r:id="rId13"/>
    <p:sldId id="297" r:id="rId14"/>
    <p:sldId id="302" r:id="rId15"/>
    <p:sldId id="296" r:id="rId16"/>
    <p:sldId id="303" r:id="rId17"/>
    <p:sldId id="298" r:id="rId18"/>
    <p:sldId id="293" r:id="rId19"/>
    <p:sldId id="300" r:id="rId20"/>
    <p:sldId id="283" r:id="rId21"/>
    <p:sldId id="301" r:id="rId22"/>
    <p:sldId id="299" r:id="rId23"/>
    <p:sldId id="29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1797A"/>
    <a:srgbClr val="5B6E8E"/>
    <a:srgbClr val="F8D36D"/>
    <a:srgbClr val="7F7F7F"/>
    <a:srgbClr val="D1D2D4"/>
    <a:srgbClr val="FFFFFF"/>
    <a:srgbClr val="686868"/>
    <a:srgbClr val="595959"/>
    <a:srgbClr val="169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60" autoAdjust="0"/>
    <p:restoredTop sz="96353" autoAdjust="0"/>
  </p:normalViewPr>
  <p:slideViewPr>
    <p:cSldViewPr snapToGrid="0" snapToObjects="1">
      <p:cViewPr varScale="1">
        <p:scale>
          <a:sx n="64" d="100"/>
          <a:sy n="64" d="100"/>
        </p:scale>
        <p:origin x="90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6335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1202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90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329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50008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81963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6511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5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68048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3088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8676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6" y="273053"/>
            <a:ext cx="6815665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7309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91628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3092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95202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03420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8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0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</a:pPr>
            <a:r>
              <a:rPr lang="en-US" altLang="ko-KR" sz="4265" b="0" cap="none" dirty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4406900"/>
            <a:ext cx="103638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b="1" cap="all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5" y="2907030"/>
            <a:ext cx="103638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97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535430"/>
            <a:ext cx="538734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9600" y="2174875"/>
            <a:ext cx="53873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875"/>
            <a:ext cx="538988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9659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930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766945" y="273050"/>
            <a:ext cx="6816090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930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89505" y="4800600"/>
            <a:ext cx="73158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89505" y="612775"/>
            <a:ext cx="73158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89505" y="5367655"/>
            <a:ext cx="73158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270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8897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8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0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</a:pPr>
            <a:r>
              <a:rPr lang="en-US" altLang="ko-KR" sz="4265" b="0" cap="none" dirty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4406900"/>
            <a:ext cx="103638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b="1" cap="all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5" y="2907030"/>
            <a:ext cx="103638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97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535430"/>
            <a:ext cx="538734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9600" y="2174875"/>
            <a:ext cx="53873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875"/>
            <a:ext cx="538988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05710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930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766945" y="273050"/>
            <a:ext cx="6816090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930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89505" y="4800600"/>
            <a:ext cx="73158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89505" y="612775"/>
            <a:ext cx="73158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89505" y="5367655"/>
            <a:ext cx="73158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270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8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50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</a:pPr>
            <a:r>
              <a:rPr lang="en-US" altLang="ko-KR" sz="4265" b="0" cap="none" dirty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4406900"/>
            <a:ext cx="103638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b="1" cap="all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5" y="2907030"/>
            <a:ext cx="103638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9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97600" y="1600200"/>
            <a:ext cx="5385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441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535430"/>
            <a:ext cx="538734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9600" y="2174875"/>
            <a:ext cx="53873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875"/>
            <a:ext cx="538988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930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766945" y="273050"/>
            <a:ext cx="6816090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930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89505" y="4800600"/>
            <a:ext cx="73158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1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89505" y="612775"/>
            <a:ext cx="73158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89505" y="5367655"/>
            <a:ext cx="73158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2192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270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1881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615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5921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F741-AA54-4366-85BB-2F43843A4556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8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36E0D-B10C-40C3-9405-DECE63E0F49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B858B-1546-4289-8218-22F7EC6130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87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57200" algn="l" defTabSz="1219200" fontAlgn="auto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42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990600" indent="-381000" algn="l" defTabSz="1219200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373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524000" indent="-304800" algn="l" defTabSz="12192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1336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743200" indent="-304800" algn="l" defTabSz="12192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665" b="0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2019-07-22</a:t>
            </a:fld>
            <a:endParaRPr lang="ko-KR" altLang="en-US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1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7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600" b="0" cap="none" dirty="0" smtClean="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600" b="0" cap="none" dirty="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eg"/><Relationship Id="rId7" Type="http://schemas.openxmlformats.org/officeDocument/2006/relationships/image" Target="../media/image32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yahoventure/220036172870" TargetMode="External"/><Relationship Id="rId3" Type="http://schemas.openxmlformats.org/officeDocument/2006/relationships/hyperlink" Target="https://www.ytn.co.kr/_ln/0103_201907161006403828" TargetMode="External"/><Relationship Id="rId7" Type="http://schemas.openxmlformats.org/officeDocument/2006/relationships/hyperlink" Target="https://www.boannews.com/media/view.asp?idx=77468" TargetMode="External"/><Relationship Id="rId2" Type="http://schemas.openxmlformats.org/officeDocument/2006/relationships/hyperlink" Target="http://www.dailypop.kr/news/articleView.html?idxno=40037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news.v.daum.net/v/20190718131436556" TargetMode="External"/><Relationship Id="rId5" Type="http://schemas.openxmlformats.org/officeDocument/2006/relationships/hyperlink" Target="http://www.ichannela.com/news/main/news_detailPage.do?publishId=000000157205" TargetMode="External"/><Relationship Id="rId4" Type="http://schemas.openxmlformats.org/officeDocument/2006/relationships/hyperlink" Target="http://www.ichannela.com/news/main/news_detailPage.do?publishId=000000157351" TargetMode="External"/><Relationship Id="rId9" Type="http://schemas.openxmlformats.org/officeDocument/2006/relationships/hyperlink" Target="https://blog.naver.com/tjtjdgur2719/150170023375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scripter.com/s/ZgmqURz" TargetMode="External"/><Relationship Id="rId2" Type="http://schemas.openxmlformats.org/officeDocument/2006/relationships/hyperlink" Target="https://colorscripter.com/s/XhrKDpg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://colorscripter.com/s/JDFjO9c" TargetMode="External"/><Relationship Id="rId5" Type="http://schemas.openxmlformats.org/officeDocument/2006/relationships/hyperlink" Target="http://colorscripter.com/s/JDFjO9c%20/" TargetMode="External"/><Relationship Id="rId4" Type="http://schemas.openxmlformats.org/officeDocument/2006/relationships/hyperlink" Target="http://colorscripter.com/s/C23IK6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28980" y="3591146"/>
            <a:ext cx="7023100" cy="457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20" y="1478915"/>
            <a:ext cx="4114800" cy="351853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16585" y="296211"/>
            <a:ext cx="7732395" cy="3174562"/>
            <a:chOff x="616585" y="836930"/>
            <a:chExt cx="7732395" cy="3901164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616585" y="2657877"/>
              <a:ext cx="7732395" cy="208021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400" b="1" cap="none">
                  <a:solidFill>
                    <a:schemeClr val="accent2">
                      <a:lumMod val="75000"/>
                    </a:schemeClr>
                  </a:solidFill>
                  <a:latin typeface="HY헤드라인M" charset="0"/>
                  <a:ea typeface="HY헤드라인M" charset="0"/>
                </a:rPr>
                <a:t>4</a:t>
              </a:r>
              <a:r>
                <a:rPr lang="ko-KR" altLang="en-US" sz="4400" b="1" cap="none">
                  <a:solidFill>
                    <a:schemeClr val="accent2">
                      <a:lumMod val="75000"/>
                    </a:schemeClr>
                  </a:solidFill>
                  <a:latin typeface="HY헤드라인M" charset="0"/>
                  <a:ea typeface="HY헤드라인M" charset="0"/>
                </a:rPr>
                <a:t>조</a:t>
              </a:r>
              <a:endParaRPr lang="en-US" altLang="ko-KR" sz="4400" b="1" cap="none">
                <a:solidFill>
                  <a:schemeClr val="accent2">
                    <a:lumMod val="75000"/>
                  </a:schemeClr>
                </a:solidFill>
                <a:latin typeface="HY헤드라인M" charset="0"/>
                <a:ea typeface="HY헤드라인M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6000" b="1">
                  <a:solidFill>
                    <a:schemeClr val="accent2">
                      <a:lumMod val="75000"/>
                    </a:schemeClr>
                  </a:solidFill>
                  <a:latin typeface="HY헤드라인M" charset="0"/>
                  <a:ea typeface="HY헤드라인M" charset="0"/>
                </a:rPr>
                <a:t>찬영과의 일주일</a:t>
              </a:r>
              <a:endParaRPr lang="ko-KR" altLang="en-US" sz="6000" b="1" cap="none" dirty="0">
                <a:solidFill>
                  <a:schemeClr val="accent2">
                    <a:lumMod val="7500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1461135" y="836930"/>
              <a:ext cx="636270" cy="584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200" dirty="0">
                  <a:solidFill>
                    <a:srgbClr val="FFF4DB"/>
                  </a:solidFill>
                  <a:latin typeface="YDIYGO340" charset="-127"/>
                  <a:ea typeface="YDIYGO340" charset="-127"/>
                  <a:cs typeface="YDIYGO340" charset="-127"/>
                </a:rPr>
                <a:t>+  </a:t>
              </a:r>
              <a:endParaRPr kumimoji="1" lang="ko-KR" altLang="en-US" dirty="0">
                <a:solidFill>
                  <a:srgbClr val="FFF4DB"/>
                </a:solidFill>
                <a:latin typeface="YDIYGO340" charset="-127"/>
                <a:ea typeface="YDIYGO340" charset="-127"/>
                <a:cs typeface="YDIYGO340" charset="-127"/>
              </a:endParaRPr>
            </a:p>
          </p:txBody>
        </p:sp>
      </p:grpSp>
      <p:sp>
        <p:nvSpPr>
          <p:cNvPr id="12" name="텍스트 상자 11"/>
          <p:cNvSpPr txBox="1">
            <a:spLocks/>
          </p:cNvSpPr>
          <p:nvPr/>
        </p:nvSpPr>
        <p:spPr>
          <a:xfrm>
            <a:off x="6673663" y="5659805"/>
            <a:ext cx="5243518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cap="none">
                <a:solidFill>
                  <a:srgbClr val="000000"/>
                </a:solidFill>
                <a:latin typeface="HY헤드라인M" charset="0"/>
                <a:ea typeface="HY헤드라인M" charset="0"/>
              </a:rPr>
              <a:t>김규성 </a:t>
            </a:r>
            <a:r>
              <a:rPr lang="en-US" altLang="ko-KR" sz="2400" b="0" cap="none">
                <a:solidFill>
                  <a:srgbClr val="000000"/>
                </a:solidFill>
                <a:latin typeface="HY헤드라인M" charset="0"/>
                <a:ea typeface="HY헤드라인M" charset="0"/>
              </a:rPr>
              <a:t>/ </a:t>
            </a:r>
            <a:r>
              <a:rPr lang="ko-KR" altLang="en-US" sz="240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박찬영 </a:t>
            </a:r>
            <a:r>
              <a:rPr lang="en-US" altLang="ko-KR" sz="240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/ </a:t>
            </a:r>
            <a:r>
              <a:rPr lang="ko-KR" altLang="en-US" sz="2400" b="0" cap="none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최연준 </a:t>
            </a:r>
            <a:r>
              <a:rPr lang="en-US" altLang="ko-KR" sz="2400" b="0" cap="none">
                <a:solidFill>
                  <a:srgbClr val="000000"/>
                </a:solidFill>
                <a:latin typeface="HY헤드라인M" charset="0"/>
                <a:ea typeface="HY헤드라인M" charset="0"/>
              </a:rPr>
              <a:t>/ </a:t>
            </a:r>
            <a:r>
              <a:rPr lang="ko-KR" altLang="en-US" sz="240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한찬영</a:t>
            </a:r>
            <a:endParaRPr lang="ko-KR" altLang="en-US" sz="1200" b="0" cap="none" dirty="0"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1261745" y="258445"/>
            <a:ext cx="8143875" cy="561975"/>
            <a:chOff x="1261745" y="258445"/>
            <a:chExt cx="8143875" cy="561975"/>
          </a:xfrm>
        </p:grpSpPr>
        <p:sp>
          <p:nvSpPr>
            <p:cNvPr id="71" name="텍스트 상자 70"/>
            <p:cNvSpPr txBox="1">
              <a:spLocks/>
            </p:cNvSpPr>
            <p:nvPr/>
          </p:nvSpPr>
          <p:spPr>
            <a:xfrm>
              <a:off x="1261745" y="258445"/>
              <a:ext cx="4708525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cap="none" dirty="0">
                <a:solidFill>
                  <a:srgbClr val="877669"/>
                </a:solidFill>
                <a:latin typeface="YDIYGO340" charset="0"/>
                <a:ea typeface="YDIYGO340" charset="0"/>
              </a:endParaRPr>
            </a:p>
          </p:txBody>
        </p:sp>
        <p:cxnSp>
          <p:nvCxnSpPr>
            <p:cNvPr id="72" name="도형 71"/>
            <p:cNvCxnSpPr/>
            <p:nvPr/>
          </p:nvCxnSpPr>
          <p:spPr>
            <a:xfrm>
              <a:off x="1261745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상자 85"/>
          <p:cNvSpPr txBox="1">
            <a:spLocks/>
          </p:cNvSpPr>
          <p:nvPr/>
        </p:nvSpPr>
        <p:spPr>
          <a:xfrm>
            <a:off x="1229995" y="226695"/>
            <a:ext cx="5640588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2. </a:t>
            </a:r>
            <a:r>
              <a:rPr lang="ko-KR" altLang="en-US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구현</a:t>
            </a:r>
            <a:endParaRPr lang="en-US" altLang="ko-KR" sz="28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1" name="텍스트 상자 85">
            <a:extLst>
              <a:ext uri="{FF2B5EF4-FFF2-40B4-BE49-F238E27FC236}">
                <a16:creationId xmlns:a16="http://schemas.microsoft.com/office/drawing/2014/main" id="{7217810C-2D04-4BDB-9038-1A7078EE0776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2-3. </a:t>
            </a: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최종 구현</a:t>
            </a:r>
            <a:endParaRPr lang="en-US" altLang="ko-KR" sz="20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3" name="7세그먼트,LED,피에조 - 카운트다운">
            <a:hlinkClick r:id="" action="ppaction://media"/>
            <a:extLst>
              <a:ext uri="{FF2B5EF4-FFF2-40B4-BE49-F238E27FC236}">
                <a16:creationId xmlns:a16="http://schemas.microsoft.com/office/drawing/2014/main" id="{4EA22D90-73B3-4D4E-B7AD-42D456A79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2620" y="1464945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1261745" y="258445"/>
            <a:ext cx="8143875" cy="561975"/>
            <a:chOff x="1261745" y="258445"/>
            <a:chExt cx="8143875" cy="561975"/>
          </a:xfrm>
        </p:grpSpPr>
        <p:sp>
          <p:nvSpPr>
            <p:cNvPr id="71" name="텍스트 상자 70"/>
            <p:cNvSpPr txBox="1">
              <a:spLocks/>
            </p:cNvSpPr>
            <p:nvPr/>
          </p:nvSpPr>
          <p:spPr>
            <a:xfrm>
              <a:off x="1261745" y="258445"/>
              <a:ext cx="4708525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cap="none" dirty="0">
                <a:solidFill>
                  <a:srgbClr val="877669"/>
                </a:solidFill>
                <a:latin typeface="YDIYGO340" charset="0"/>
                <a:ea typeface="YDIYGO340" charset="0"/>
              </a:endParaRPr>
            </a:p>
          </p:txBody>
        </p:sp>
        <p:cxnSp>
          <p:nvCxnSpPr>
            <p:cNvPr id="72" name="도형 71"/>
            <p:cNvCxnSpPr/>
            <p:nvPr/>
          </p:nvCxnSpPr>
          <p:spPr>
            <a:xfrm>
              <a:off x="1261745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상자 85"/>
          <p:cNvSpPr txBox="1">
            <a:spLocks/>
          </p:cNvSpPr>
          <p:nvPr/>
        </p:nvSpPr>
        <p:spPr>
          <a:xfrm>
            <a:off x="1229995" y="226695"/>
            <a:ext cx="5640588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2. </a:t>
            </a:r>
            <a:r>
              <a:rPr lang="ko-KR" altLang="en-US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구현</a:t>
            </a:r>
            <a:endParaRPr lang="en-US" altLang="ko-KR" sz="28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1" name="텍스트 상자 85">
            <a:extLst>
              <a:ext uri="{FF2B5EF4-FFF2-40B4-BE49-F238E27FC236}">
                <a16:creationId xmlns:a16="http://schemas.microsoft.com/office/drawing/2014/main" id="{7217810C-2D04-4BDB-9038-1A7078EE0776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2-3. </a:t>
            </a: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최종 구현</a:t>
            </a:r>
            <a:endParaRPr lang="en-US" altLang="ko-KR" sz="20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3" name="최종영상2 (2)">
            <a:hlinkClick r:id="" action="ppaction://media"/>
            <a:extLst>
              <a:ext uri="{FF2B5EF4-FFF2-40B4-BE49-F238E27FC236}">
                <a16:creationId xmlns:a16="http://schemas.microsoft.com/office/drawing/2014/main" id="{BBF9641A-A4D2-4C99-9A8F-F34DF67B23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1178" y="1397833"/>
            <a:ext cx="846466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3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1261745" y="258445"/>
            <a:ext cx="8143875" cy="561975"/>
            <a:chOff x="1261745" y="258445"/>
            <a:chExt cx="8143875" cy="561975"/>
          </a:xfrm>
        </p:grpSpPr>
        <p:sp>
          <p:nvSpPr>
            <p:cNvPr id="71" name="텍스트 상자 70"/>
            <p:cNvSpPr txBox="1">
              <a:spLocks/>
            </p:cNvSpPr>
            <p:nvPr/>
          </p:nvSpPr>
          <p:spPr>
            <a:xfrm>
              <a:off x="1261745" y="258445"/>
              <a:ext cx="4708525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cap="none" dirty="0">
                <a:solidFill>
                  <a:srgbClr val="877669"/>
                </a:solidFill>
                <a:latin typeface="YDIYGO340" charset="0"/>
                <a:ea typeface="YDIYGO340" charset="0"/>
              </a:endParaRPr>
            </a:p>
          </p:txBody>
        </p:sp>
        <p:cxnSp>
          <p:nvCxnSpPr>
            <p:cNvPr id="72" name="도형 71"/>
            <p:cNvCxnSpPr/>
            <p:nvPr/>
          </p:nvCxnSpPr>
          <p:spPr>
            <a:xfrm>
              <a:off x="1261745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상자 85"/>
          <p:cNvSpPr txBox="1">
            <a:spLocks/>
          </p:cNvSpPr>
          <p:nvPr/>
        </p:nvSpPr>
        <p:spPr>
          <a:xfrm>
            <a:off x="1229995" y="226695"/>
            <a:ext cx="5640588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2. </a:t>
            </a:r>
            <a:r>
              <a:rPr lang="ko-KR" altLang="en-US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구현</a:t>
            </a:r>
            <a:endParaRPr lang="en-US" altLang="ko-KR" sz="28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1" name="텍스트 상자 85">
            <a:extLst>
              <a:ext uri="{FF2B5EF4-FFF2-40B4-BE49-F238E27FC236}">
                <a16:creationId xmlns:a16="http://schemas.microsoft.com/office/drawing/2014/main" id="{7217810C-2D04-4BDB-9038-1A7078EE0776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2-4. </a:t>
            </a: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시행 착오 및 에러</a:t>
            </a:r>
            <a:endParaRPr lang="en-US" altLang="ko-KR" sz="20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288D6F-35FD-4E58-B15E-06DED79C71A9}"/>
              </a:ext>
            </a:extLst>
          </p:cNvPr>
          <p:cNvGrpSpPr/>
          <p:nvPr/>
        </p:nvGrpSpPr>
        <p:grpSpPr>
          <a:xfrm>
            <a:off x="1382395" y="1443539"/>
            <a:ext cx="3008228" cy="3744829"/>
            <a:chOff x="1365856" y="1410618"/>
            <a:chExt cx="3008228" cy="3806526"/>
          </a:xfrm>
        </p:grpSpPr>
        <p:pic>
          <p:nvPicPr>
            <p:cNvPr id="4" name="그림 3" descr="케이블이(가) 표시된 사진&#10;&#10;자동 생성된 설명">
              <a:extLst>
                <a:ext uri="{FF2B5EF4-FFF2-40B4-BE49-F238E27FC236}">
                  <a16:creationId xmlns:a16="http://schemas.microsoft.com/office/drawing/2014/main" id="{CDB128E4-DC9B-4F0A-B8D0-174207C2E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856" y="1410618"/>
              <a:ext cx="2694416" cy="378216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E65FC-304E-4C2F-BC56-B370901F78EE}"/>
                </a:ext>
              </a:extLst>
            </p:cNvPr>
            <p:cNvSpPr txBox="1"/>
            <p:nvPr/>
          </p:nvSpPr>
          <p:spPr>
            <a:xfrm>
              <a:off x="1365856" y="4570813"/>
              <a:ext cx="3008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</a:rPr>
                <a:t>7</a:t>
              </a:r>
              <a:r>
                <a:rPr lang="ko-KR" altLang="en-US" sz="1200" b="1">
                  <a:solidFill>
                    <a:schemeClr val="bg1"/>
                  </a:solidFill>
                </a:rPr>
                <a:t>세그먼트 </a:t>
              </a:r>
              <a:r>
                <a:rPr lang="en-US" altLang="ko-KR" sz="1200" b="1">
                  <a:solidFill>
                    <a:schemeClr val="bg1"/>
                  </a:solidFill>
                </a:rPr>
                <a:t>1</a:t>
              </a:r>
              <a:r>
                <a:rPr lang="ko-KR" altLang="en-US" sz="1200" b="1">
                  <a:solidFill>
                    <a:schemeClr val="bg1"/>
                  </a:solidFill>
                </a:rPr>
                <a:t>자리를 </a:t>
              </a:r>
              <a:r>
                <a:rPr lang="en-US" altLang="ko-KR" sz="1200" b="1">
                  <a:solidFill>
                    <a:schemeClr val="bg1"/>
                  </a:solidFill>
                </a:rPr>
                <a:t>2</a:t>
              </a:r>
              <a:r>
                <a:rPr lang="ko-KR" altLang="en-US" sz="1200" b="1">
                  <a:solidFill>
                    <a:schemeClr val="bg1"/>
                  </a:solidFill>
                </a:rPr>
                <a:t>개 사용하니 </a:t>
              </a:r>
              <a:endParaRPr lang="en-US" altLang="ko-KR" sz="1200" b="1">
                <a:solidFill>
                  <a:schemeClr val="bg1"/>
                </a:solidFill>
              </a:endParaRPr>
            </a:p>
            <a:p>
              <a:r>
                <a:rPr lang="ko-KR" altLang="en-US" sz="1200" b="1">
                  <a:solidFill>
                    <a:schemeClr val="bg1"/>
                  </a:solidFill>
                </a:rPr>
                <a:t>많은 핀 사용 </a:t>
              </a:r>
              <a:endParaRPr lang="en-US" altLang="ko-KR" sz="1200" b="1">
                <a:solidFill>
                  <a:schemeClr val="bg1"/>
                </a:solidFill>
              </a:endParaRPr>
            </a:p>
            <a:p>
              <a:r>
                <a:rPr lang="en-US" altLang="ko-KR" sz="1200" b="1">
                  <a:solidFill>
                    <a:schemeClr val="bg1"/>
                  </a:solidFill>
                </a:rPr>
                <a:t>-&gt; 7</a:t>
              </a:r>
              <a:r>
                <a:rPr lang="ko-KR" altLang="en-US" sz="1200" b="1">
                  <a:solidFill>
                    <a:schemeClr val="bg1"/>
                  </a:solidFill>
                </a:rPr>
                <a:t>세그먼트 </a:t>
              </a:r>
              <a:r>
                <a:rPr lang="en-US" altLang="ko-KR" sz="1200" b="1">
                  <a:solidFill>
                    <a:schemeClr val="bg1"/>
                  </a:solidFill>
                </a:rPr>
                <a:t>4</a:t>
              </a:r>
              <a:r>
                <a:rPr lang="ko-KR" altLang="en-US" sz="1200" b="1">
                  <a:solidFill>
                    <a:schemeClr val="bg1"/>
                  </a:solidFill>
                </a:rPr>
                <a:t>자리 사용</a:t>
              </a:r>
              <a:endParaRPr lang="en-US" altLang="ko-KR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24530C-7400-4D78-9814-2F8FB619A30D}"/>
              </a:ext>
            </a:extLst>
          </p:cNvPr>
          <p:cNvGrpSpPr/>
          <p:nvPr/>
        </p:nvGrpSpPr>
        <p:grpSpPr>
          <a:xfrm>
            <a:off x="4278190" y="1381843"/>
            <a:ext cx="2922166" cy="4120706"/>
            <a:chOff x="5575882" y="1021111"/>
            <a:chExt cx="2922166" cy="4184514"/>
          </a:xfrm>
        </p:grpSpPr>
        <p:pic>
          <p:nvPicPr>
            <p:cNvPr id="8" name="그림 7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ECFC2DF8-7264-4E7D-BB06-D6342C90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882" y="1021111"/>
              <a:ext cx="2922166" cy="39780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621042-3592-4550-B6CC-9DAABA45A4AC}"/>
                </a:ext>
              </a:extLst>
            </p:cNvPr>
            <p:cNvSpPr txBox="1"/>
            <p:nvPr/>
          </p:nvSpPr>
          <p:spPr>
            <a:xfrm>
              <a:off x="5575882" y="4559294"/>
              <a:ext cx="2922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</a:rPr>
                <a:t>7</a:t>
              </a:r>
              <a:r>
                <a:rPr lang="ko-KR" altLang="en-US" sz="1200" b="1">
                  <a:solidFill>
                    <a:schemeClr val="bg1"/>
                  </a:solidFill>
                </a:rPr>
                <a:t>세그먼트</a:t>
              </a:r>
              <a:r>
                <a:rPr lang="en-US" altLang="ko-KR" sz="1200" b="1">
                  <a:solidFill>
                    <a:schemeClr val="bg1"/>
                  </a:solidFill>
                </a:rPr>
                <a:t>+</a:t>
              </a:r>
              <a:r>
                <a:rPr lang="ko-KR" altLang="en-US" sz="1200" b="1">
                  <a:solidFill>
                    <a:schemeClr val="bg1"/>
                  </a:solidFill>
                </a:rPr>
                <a:t>피에조 카운트다운 실패</a:t>
              </a:r>
              <a:endParaRPr lang="en-US" altLang="ko-KR" sz="1200" b="1">
                <a:solidFill>
                  <a:schemeClr val="bg1"/>
                </a:solidFill>
              </a:endParaRPr>
            </a:p>
            <a:p>
              <a:r>
                <a:rPr lang="en-US" altLang="ko-KR" sz="1200" b="1">
                  <a:solidFill>
                    <a:schemeClr val="bg1"/>
                  </a:solidFill>
                </a:rPr>
                <a:t>-&gt; millis </a:t>
              </a:r>
              <a:r>
                <a:rPr lang="ko-KR" altLang="en-US" sz="1200" b="1">
                  <a:solidFill>
                    <a:schemeClr val="bg1"/>
                  </a:solidFill>
                </a:rPr>
                <a:t>함수 수정하여 성공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898428-3168-4AEC-9495-3A11FF4B48BE}"/>
              </a:ext>
            </a:extLst>
          </p:cNvPr>
          <p:cNvSpPr txBox="1"/>
          <p:nvPr/>
        </p:nvSpPr>
        <p:spPr>
          <a:xfrm>
            <a:off x="7575259" y="4652946"/>
            <a:ext cx="300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 외 많은 오류가 있었고</a:t>
            </a:r>
            <a:endParaRPr lang="en-US" altLang="ko-KR"/>
          </a:p>
          <a:p>
            <a:r>
              <a:rPr lang="ko-KR" altLang="en-US"/>
              <a:t>수정하였음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818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1261745" y="258445"/>
            <a:ext cx="8143875" cy="561975"/>
            <a:chOff x="1261745" y="258445"/>
            <a:chExt cx="8143875" cy="561975"/>
          </a:xfrm>
        </p:grpSpPr>
        <p:sp>
          <p:nvSpPr>
            <p:cNvPr id="71" name="텍스트 상자 70"/>
            <p:cNvSpPr txBox="1">
              <a:spLocks/>
            </p:cNvSpPr>
            <p:nvPr/>
          </p:nvSpPr>
          <p:spPr>
            <a:xfrm>
              <a:off x="1261745" y="258445"/>
              <a:ext cx="4708525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cap="none" dirty="0">
                <a:solidFill>
                  <a:srgbClr val="877669"/>
                </a:solidFill>
                <a:latin typeface="YDIYGO340" charset="0"/>
                <a:ea typeface="YDIYGO340" charset="0"/>
              </a:endParaRPr>
            </a:p>
          </p:txBody>
        </p:sp>
        <p:cxnSp>
          <p:nvCxnSpPr>
            <p:cNvPr id="72" name="도형 71"/>
            <p:cNvCxnSpPr/>
            <p:nvPr/>
          </p:nvCxnSpPr>
          <p:spPr>
            <a:xfrm>
              <a:off x="1261745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상자 85"/>
          <p:cNvSpPr txBox="1">
            <a:spLocks/>
          </p:cNvSpPr>
          <p:nvPr/>
        </p:nvSpPr>
        <p:spPr>
          <a:xfrm>
            <a:off x="1229995" y="226695"/>
            <a:ext cx="5640588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>
                <a:solidFill>
                  <a:srgbClr val="5A9BD5"/>
                </a:solidFill>
                <a:latin typeface="HY헤드라인M" charset="0"/>
                <a:ea typeface="HY헤드라인M" charset="0"/>
              </a:rPr>
              <a:t>3. </a:t>
            </a:r>
            <a:r>
              <a:rPr lang="ko-KR" altLang="en-US" sz="2800" b="0" cap="none">
                <a:solidFill>
                  <a:srgbClr val="5A9BD5"/>
                </a:solidFill>
                <a:latin typeface="HY헤드라인M" charset="0"/>
                <a:ea typeface="HY헤드라인M" charset="0"/>
              </a:rPr>
              <a:t>프로젝트 기대효과</a:t>
            </a:r>
            <a:endParaRPr lang="ko-KR" altLang="en-US" sz="2800" b="0" cap="none" dirty="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5C82EB2-27D8-4439-ACC7-C61757BCC7AA}"/>
              </a:ext>
            </a:extLst>
          </p:cNvPr>
          <p:cNvSpPr/>
          <p:nvPr/>
        </p:nvSpPr>
        <p:spPr>
          <a:xfrm>
            <a:off x="1507973" y="1434821"/>
            <a:ext cx="2267073" cy="221375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안정성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C02C559-C845-4749-A936-EB74AD17F258}"/>
              </a:ext>
            </a:extLst>
          </p:cNvPr>
          <p:cNvSpPr/>
          <p:nvPr/>
        </p:nvSpPr>
        <p:spPr>
          <a:xfrm>
            <a:off x="4829262" y="3706660"/>
            <a:ext cx="844492" cy="510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424ED9-F49C-4EFD-9F25-E60D3BD85B14}"/>
              </a:ext>
            </a:extLst>
          </p:cNvPr>
          <p:cNvSpPr/>
          <p:nvPr/>
        </p:nvSpPr>
        <p:spPr>
          <a:xfrm>
            <a:off x="6681067" y="1967308"/>
            <a:ext cx="4002960" cy="398935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FA0D575-E8B0-41E7-B0F0-CB30E08F8C1F}"/>
              </a:ext>
            </a:extLst>
          </p:cNvPr>
          <p:cNvSpPr/>
          <p:nvPr/>
        </p:nvSpPr>
        <p:spPr>
          <a:xfrm>
            <a:off x="1507973" y="4278764"/>
            <a:ext cx="2267073" cy="221375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편리성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2175C-87EB-4796-9C67-99B2B6DFFF4C}"/>
              </a:ext>
            </a:extLst>
          </p:cNvPr>
          <p:cNvSpPr txBox="1"/>
          <p:nvPr/>
        </p:nvSpPr>
        <p:spPr>
          <a:xfrm>
            <a:off x="6423458" y="2945261"/>
            <a:ext cx="45181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범죄 발생 비율 감소</a:t>
            </a:r>
            <a:endParaRPr lang="en-US" altLang="ko-KR" sz="28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28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28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r>
              <a:rPr lang="ko-KR" altLang="en-US" sz="28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 가구 사용량 증가</a:t>
            </a:r>
            <a:endParaRPr lang="en-US" altLang="ko-KR" sz="28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28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8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편리함 증가</a:t>
            </a:r>
            <a:endParaRPr lang="en-US" altLang="ko-KR" sz="28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07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1261745" y="258445"/>
            <a:ext cx="8143875" cy="561975"/>
            <a:chOff x="1261745" y="258445"/>
            <a:chExt cx="8143875" cy="561975"/>
          </a:xfrm>
        </p:grpSpPr>
        <p:sp>
          <p:nvSpPr>
            <p:cNvPr id="71" name="텍스트 상자 70"/>
            <p:cNvSpPr txBox="1">
              <a:spLocks/>
            </p:cNvSpPr>
            <p:nvPr/>
          </p:nvSpPr>
          <p:spPr>
            <a:xfrm>
              <a:off x="1261745" y="258445"/>
              <a:ext cx="4708525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cap="none" dirty="0">
                <a:solidFill>
                  <a:srgbClr val="877669"/>
                </a:solidFill>
                <a:latin typeface="YDIYGO340" charset="0"/>
                <a:ea typeface="YDIYGO340" charset="0"/>
              </a:endParaRPr>
            </a:p>
          </p:txBody>
        </p:sp>
        <p:cxnSp>
          <p:nvCxnSpPr>
            <p:cNvPr id="72" name="도형 71"/>
            <p:cNvCxnSpPr/>
            <p:nvPr/>
          </p:nvCxnSpPr>
          <p:spPr>
            <a:xfrm>
              <a:off x="1261745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상자 85"/>
          <p:cNvSpPr txBox="1">
            <a:spLocks/>
          </p:cNvSpPr>
          <p:nvPr/>
        </p:nvSpPr>
        <p:spPr>
          <a:xfrm>
            <a:off x="1229995" y="226695"/>
            <a:ext cx="5640588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>
                <a:solidFill>
                  <a:srgbClr val="5A9BD5"/>
                </a:solidFill>
                <a:latin typeface="HY헤드라인M" charset="0"/>
                <a:ea typeface="HY헤드라인M" charset="0"/>
              </a:rPr>
              <a:t>4. </a:t>
            </a:r>
            <a:r>
              <a:rPr lang="ko-KR" altLang="en-US" sz="2800" b="0" cap="none">
                <a:solidFill>
                  <a:srgbClr val="5A9BD5"/>
                </a:solidFill>
                <a:latin typeface="HY헤드라인M" charset="0"/>
                <a:ea typeface="HY헤드라인M" charset="0"/>
              </a:rPr>
              <a:t>추가 개선 및 희망사항</a:t>
            </a:r>
            <a:endParaRPr lang="ko-KR" altLang="en-US" sz="2800" b="0" cap="none" dirty="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6B2C8-826A-4A77-B8B1-C43436794076}"/>
              </a:ext>
            </a:extLst>
          </p:cNvPr>
          <p:cNvSpPr txBox="1"/>
          <p:nvPr/>
        </p:nvSpPr>
        <p:spPr>
          <a:xfrm>
            <a:off x="1261745" y="1260889"/>
            <a:ext cx="51340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수집</a:t>
            </a:r>
            <a:r>
              <a:rPr lang="en-US" altLang="ko-KR" sz="20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>
                <a:latin typeface="휴먼모음T" panose="02030504000101010101" pitchFamily="18" charset="-127"/>
                <a:ea typeface="휴먼모음T" panose="02030504000101010101" pitchFamily="18" charset="-127"/>
              </a:rPr>
              <a:t>분석을 통해 인공지능으로 발전</a:t>
            </a:r>
            <a:endParaRPr lang="en-US" altLang="ko-KR" sz="20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>
                <a:latin typeface="휴먼모음T" panose="02030504000101010101" pitchFamily="18" charset="-127"/>
                <a:ea typeface="휴먼모음T" panose="02030504000101010101" pitchFamily="18" charset="-127"/>
              </a:rPr>
              <a:t>자동으로 문 열고 닫기</a:t>
            </a:r>
            <a:endParaRPr lang="en-US" altLang="ko-KR" sz="20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000">
                <a:latin typeface="휴먼모음T" panose="02030504000101010101" pitchFamily="18" charset="-127"/>
                <a:ea typeface="휴먼모음T" panose="02030504000101010101" pitchFamily="18" charset="-127"/>
              </a:rPr>
              <a:t>카카오톡과 연동하여 카카오톡으로 제어</a:t>
            </a:r>
          </a:p>
        </p:txBody>
      </p:sp>
      <p:pic>
        <p:nvPicPr>
          <p:cNvPr id="3" name="그림 2" descr="전자기기이(가) 표시된 사진&#10;&#10;자동 생성된 설명">
            <a:extLst>
              <a:ext uri="{FF2B5EF4-FFF2-40B4-BE49-F238E27FC236}">
                <a16:creationId xmlns:a16="http://schemas.microsoft.com/office/drawing/2014/main" id="{01415741-D4BC-4890-BE2A-9AAF80E83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2" y="3507510"/>
            <a:ext cx="4462947" cy="2510408"/>
          </a:xfrm>
          <a:prstGeom prst="rect">
            <a:avLst/>
          </a:prstGeom>
        </p:spPr>
      </p:pic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EA436927-8FD9-4092-8EDB-0AB014753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14" y="3507510"/>
            <a:ext cx="3880354" cy="25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3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그림 207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54" y="1134110"/>
            <a:ext cx="4113709" cy="5236084"/>
          </a:xfrm>
          <a:prstGeom prst="rect">
            <a:avLst/>
          </a:prstGeom>
          <a:noFill/>
        </p:spPr>
      </p:pic>
      <p:sp>
        <p:nvSpPr>
          <p:cNvPr id="92" name="직사각형 91"/>
          <p:cNvSpPr>
            <a:spLocks/>
          </p:cNvSpPr>
          <p:nvPr/>
        </p:nvSpPr>
        <p:spPr>
          <a:xfrm>
            <a:off x="1680030" y="2663807"/>
            <a:ext cx="4201160" cy="67595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발표 </a:t>
            </a:r>
            <a:r>
              <a:rPr lang="en-US" altLang="ko-KR" sz="28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8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김규성</a:t>
            </a:r>
            <a:r>
              <a:rPr lang="en-US" altLang="ko-KR" sz="28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한찬영</a:t>
            </a:r>
            <a:endParaRPr lang="ko-KR" altLang="en-US" sz="2800" b="1" cap="none" dirty="0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4" name="직사각형 93"/>
          <p:cNvSpPr>
            <a:spLocks/>
          </p:cNvSpPr>
          <p:nvPr/>
        </p:nvSpPr>
        <p:spPr>
          <a:xfrm>
            <a:off x="1680030" y="4027760"/>
            <a:ext cx="5370698" cy="67595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PPT </a:t>
            </a:r>
            <a:r>
              <a:rPr lang="ko-KR" altLang="en-US" sz="28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보드 제작</a:t>
            </a:r>
            <a:r>
              <a:rPr lang="ko-KR" altLang="en-US" sz="28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8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8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김규성</a:t>
            </a:r>
            <a:r>
              <a:rPr lang="en-US" altLang="ko-KR" sz="28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8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박찬영</a:t>
            </a:r>
            <a:endParaRPr lang="ko-KR" altLang="en-US" sz="2800" b="0" cap="none" dirty="0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타원 87"/>
          <p:cNvSpPr>
            <a:spLocks/>
          </p:cNvSpPr>
          <p:nvPr/>
        </p:nvSpPr>
        <p:spPr>
          <a:xfrm>
            <a:off x="1250670" y="1322562"/>
            <a:ext cx="288925" cy="2889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1" name="타원 90"/>
          <p:cNvSpPr>
            <a:spLocks/>
          </p:cNvSpPr>
          <p:nvPr/>
        </p:nvSpPr>
        <p:spPr>
          <a:xfrm>
            <a:off x="1238583" y="2926303"/>
            <a:ext cx="288925" cy="288925"/>
          </a:xfrm>
          <a:prstGeom prst="ellipse">
            <a:avLst/>
          </a:prstGeom>
          <a:solidFill>
            <a:srgbClr val="5B6E8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3" name="타원 92"/>
          <p:cNvSpPr>
            <a:spLocks/>
          </p:cNvSpPr>
          <p:nvPr/>
        </p:nvSpPr>
        <p:spPr>
          <a:xfrm>
            <a:off x="1255395" y="4277502"/>
            <a:ext cx="289560" cy="289560"/>
          </a:xfrm>
          <a:prstGeom prst="ellipse">
            <a:avLst/>
          </a:prstGeom>
          <a:solidFill>
            <a:srgbClr val="F8D36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076" name="그룹 2075"/>
          <p:cNvGrpSpPr/>
          <p:nvPr/>
        </p:nvGrpSpPr>
        <p:grpSpPr>
          <a:xfrm>
            <a:off x="1245870" y="258445"/>
            <a:ext cx="8143875" cy="562610"/>
            <a:chOff x="1245870" y="258445"/>
            <a:chExt cx="8143875" cy="562610"/>
          </a:xfrm>
        </p:grpSpPr>
        <p:sp>
          <p:nvSpPr>
            <p:cNvPr id="2077" name="텍스트 상자 2076"/>
            <p:cNvSpPr txBox="1">
              <a:spLocks/>
            </p:cNvSpPr>
            <p:nvPr/>
          </p:nvSpPr>
          <p:spPr>
            <a:xfrm>
              <a:off x="1245870" y="258445"/>
              <a:ext cx="796226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0" cap="none">
                  <a:solidFill>
                    <a:srgbClr val="5A9BD5"/>
                  </a:solidFill>
                  <a:latin typeface="HY헤드라인M" charset="0"/>
                  <a:ea typeface="HY헤드라인M" charset="0"/>
                </a:rPr>
                <a:t>5. </a:t>
              </a:r>
              <a:r>
                <a:rPr lang="ko-KR" altLang="en-US" sz="2800" b="0" cap="none">
                  <a:solidFill>
                    <a:srgbClr val="5A9BD5"/>
                  </a:solidFill>
                  <a:latin typeface="HY헤드라인M" charset="0"/>
                  <a:ea typeface="HY헤드라인M" charset="0"/>
                </a:rPr>
                <a:t>역할 분담</a:t>
              </a:r>
              <a:endParaRPr lang="ko-KR" altLang="en-US" sz="2400" b="0" cap="none" dirty="0">
                <a:solidFill>
                  <a:srgbClr val="877669"/>
                </a:solidFill>
                <a:latin typeface="HY헤드라인M" charset="0"/>
                <a:ea typeface="HY헤드라인M" charset="0"/>
              </a:endParaRPr>
            </a:p>
          </p:txBody>
        </p:sp>
        <p:cxnSp>
          <p:nvCxnSpPr>
            <p:cNvPr id="2078" name="도형 2077"/>
            <p:cNvCxnSpPr/>
            <p:nvPr/>
          </p:nvCxnSpPr>
          <p:spPr>
            <a:xfrm>
              <a:off x="1245870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0" name="직사각형 2079"/>
          <p:cNvSpPr>
            <a:spLocks/>
          </p:cNvSpPr>
          <p:nvPr/>
        </p:nvSpPr>
        <p:spPr>
          <a:xfrm>
            <a:off x="1674671" y="1102150"/>
            <a:ext cx="5370698" cy="196861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기술 개발 </a:t>
            </a:r>
            <a:r>
              <a:rPr lang="en-US" altLang="ko-KR" sz="28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8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모두</a:t>
            </a:r>
            <a:endParaRPr lang="en-US" altLang="ko-KR" sz="2800" b="1" cap="none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just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 (PM : </a:t>
            </a:r>
            <a:r>
              <a:rPr lang="ko-KR" altLang="en-US" sz="28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한찬영</a:t>
            </a:r>
            <a:r>
              <a:rPr lang="en-US" altLang="ko-KR" sz="28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8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최연준</a:t>
            </a:r>
            <a:r>
              <a:rPr lang="en-US" altLang="ko-KR" sz="28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en-US" altLang="ko-KR" sz="2800" b="1" cap="none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 algn="just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800" b="1" cap="none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3BC92D36-D742-4A9D-A7D3-D6ADC1B7F1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4945">
            <a:off x="2793848" y="-378469"/>
            <a:ext cx="5525014" cy="7381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143738-E5A3-403A-B179-B29DB93FCD03}"/>
              </a:ext>
            </a:extLst>
          </p:cNvPr>
          <p:cNvSpPr txBox="1"/>
          <p:nvPr/>
        </p:nvSpPr>
        <p:spPr>
          <a:xfrm>
            <a:off x="3733101" y="1199626"/>
            <a:ext cx="219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1">
                <a:solidFill>
                  <a:schemeClr val="bg1"/>
                </a:solidFill>
              </a:rPr>
              <a:t>당 충전중</a:t>
            </a:r>
            <a:r>
              <a:rPr lang="en-US" altLang="ko-KR" sz="2400" b="1" i="1">
                <a:solidFill>
                  <a:schemeClr val="bg1"/>
                </a:solidFill>
              </a:rPr>
              <a:t>….</a:t>
            </a:r>
            <a:endParaRPr lang="ko-KR" altLang="en-US" sz="2400" b="1" i="1">
              <a:solidFill>
                <a:schemeClr val="bg1"/>
              </a:solidFill>
            </a:endParaRPr>
          </a:p>
        </p:txBody>
      </p:sp>
      <p:pic>
        <p:nvPicPr>
          <p:cNvPr id="6" name="그림 5" descr="실내, 사람, 침대, 남자이(가) 표시된 사진&#10;&#10;자동 생성된 설명">
            <a:extLst>
              <a:ext uri="{FF2B5EF4-FFF2-40B4-BE49-F238E27FC236}">
                <a16:creationId xmlns:a16="http://schemas.microsoft.com/office/drawing/2014/main" id="{5561070F-397B-400C-BA89-01CC16E572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7146">
            <a:off x="5395557" y="-73320"/>
            <a:ext cx="6060287" cy="7266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82238-3DB8-42AC-AA28-ECC7F9366499}"/>
              </a:ext>
            </a:extLst>
          </p:cNvPr>
          <p:cNvSpPr txBox="1"/>
          <p:nvPr/>
        </p:nvSpPr>
        <p:spPr>
          <a:xfrm>
            <a:off x="7193551" y="3488895"/>
            <a:ext cx="377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목이 빠져라 노트북 보는중</a:t>
            </a:r>
            <a:r>
              <a:rPr lang="en-US" altLang="ko-KR" sz="2000" b="1">
                <a:solidFill>
                  <a:schemeClr val="bg1"/>
                </a:solidFill>
              </a:rPr>
              <a:t>..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818E735-C736-4A0D-AD7F-C7AAD7206F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0979">
            <a:off x="305025" y="332790"/>
            <a:ext cx="8416280" cy="6312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35D7CC-D2DE-4ADB-9D83-721D07F30609}"/>
              </a:ext>
            </a:extLst>
          </p:cNvPr>
          <p:cNvSpPr txBox="1"/>
          <p:nvPr/>
        </p:nvSpPr>
        <p:spPr>
          <a:xfrm>
            <a:off x="5310844" y="3191423"/>
            <a:ext cx="3393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갤럭시 탭도 이용해서 보기 쉽게</a:t>
            </a:r>
            <a:r>
              <a:rPr lang="en-US" altLang="ko-KR" sz="2400" b="1"/>
              <a:t>^^</a:t>
            </a:r>
            <a:endParaRPr lang="ko-KR" altLang="en-US" sz="2400" b="1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B77EB64-649D-4C3F-88DB-FD11ED032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20" y="452802"/>
            <a:ext cx="3864769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EDED8AC-FADB-4D8E-AE9E-21C572C3B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49" y="468542"/>
            <a:ext cx="3864769" cy="6858000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45BFDD5-23F1-429D-917B-F2A9435FE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09" y="452802"/>
            <a:ext cx="3864769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3185FB4-4160-4110-8819-E30024689792}"/>
              </a:ext>
            </a:extLst>
          </p:cNvPr>
          <p:cNvGrpSpPr/>
          <p:nvPr/>
        </p:nvGrpSpPr>
        <p:grpSpPr>
          <a:xfrm>
            <a:off x="2813811" y="1128314"/>
            <a:ext cx="5810870" cy="5810870"/>
            <a:chOff x="2761460" y="1128314"/>
            <a:chExt cx="5810870" cy="5810870"/>
          </a:xfrm>
        </p:grpSpPr>
        <p:pic>
          <p:nvPicPr>
            <p:cNvPr id="18" name="그림 17" descr="장치, 측정기이(가) 표시된 사진&#10;&#10;자동 생성된 설명">
              <a:extLst>
                <a:ext uri="{FF2B5EF4-FFF2-40B4-BE49-F238E27FC236}">
                  <a16:creationId xmlns:a16="http://schemas.microsoft.com/office/drawing/2014/main" id="{4FECC58F-0008-4A75-93C5-60C953A19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460" y="1128314"/>
              <a:ext cx="5810870" cy="581087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9AE23F-92A4-4526-9D3D-5E8EAC14DFC0}"/>
                </a:ext>
              </a:extLst>
            </p:cNvPr>
            <p:cNvSpPr txBox="1"/>
            <p:nvPr/>
          </p:nvSpPr>
          <p:spPr>
            <a:xfrm>
              <a:off x="4700129" y="2258651"/>
              <a:ext cx="36494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solidFill>
                    <a:schemeClr val="bg1"/>
                  </a:solidFill>
                </a:rPr>
                <a:t>주말부터 </a:t>
              </a:r>
              <a:r>
                <a:rPr lang="en-US" altLang="ko-KR" sz="2400" b="1">
                  <a:solidFill>
                    <a:schemeClr val="bg1"/>
                  </a:solidFill>
                </a:rPr>
                <a:t>22</a:t>
              </a:r>
              <a:r>
                <a:rPr lang="ko-KR" altLang="en-US" sz="2400" b="1">
                  <a:solidFill>
                    <a:schemeClr val="bg1"/>
                  </a:solidFill>
                </a:rPr>
                <a:t>일 새벽까지 회의를</a:t>
              </a:r>
              <a:r>
                <a:rPr lang="en-US" altLang="ko-KR" sz="2400" b="1">
                  <a:solidFill>
                    <a:schemeClr val="bg1"/>
                  </a:solidFill>
                </a:rPr>
                <a:t>….</a:t>
              </a:r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35" name="텍스트 상자 2076">
            <a:extLst>
              <a:ext uri="{FF2B5EF4-FFF2-40B4-BE49-F238E27FC236}">
                <a16:creationId xmlns:a16="http://schemas.microsoft.com/office/drawing/2014/main" id="{DFEF2E4D-326D-4C60-8F45-90B659BBF8EA}"/>
              </a:ext>
            </a:extLst>
          </p:cNvPr>
          <p:cNvSpPr txBox="1">
            <a:spLocks/>
          </p:cNvSpPr>
          <p:nvPr/>
        </p:nvSpPr>
        <p:spPr>
          <a:xfrm>
            <a:off x="1245870" y="258445"/>
            <a:ext cx="7962265" cy="5226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cap="none">
                <a:solidFill>
                  <a:srgbClr val="5A9BD5"/>
                </a:solidFill>
                <a:latin typeface="HY헤드라인M" charset="0"/>
                <a:ea typeface="HY헤드라인M" charset="0"/>
              </a:rPr>
              <a:t>부록</a:t>
            </a:r>
            <a:endParaRPr lang="ko-KR" altLang="en-US" sz="2400" b="0" cap="none" dirty="0">
              <a:solidFill>
                <a:srgbClr val="87766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36" name="텍스트 상자 85">
            <a:extLst>
              <a:ext uri="{FF2B5EF4-FFF2-40B4-BE49-F238E27FC236}">
                <a16:creationId xmlns:a16="http://schemas.microsoft.com/office/drawing/2014/main" id="{9B593218-0F06-4ECE-8411-413676118312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프로젝트 일지</a:t>
            </a:r>
            <a:endParaRPr lang="en-US" altLang="ko-KR" sz="20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AB7843-B34D-4759-9D61-64B0111ECD56}"/>
              </a:ext>
            </a:extLst>
          </p:cNvPr>
          <p:cNvGrpSpPr/>
          <p:nvPr/>
        </p:nvGrpSpPr>
        <p:grpSpPr>
          <a:xfrm>
            <a:off x="1393241" y="1206152"/>
            <a:ext cx="9182744" cy="5463206"/>
            <a:chOff x="1599433" y="2532282"/>
            <a:chExt cx="8747185" cy="5127140"/>
          </a:xfrm>
        </p:grpSpPr>
        <p:pic>
          <p:nvPicPr>
            <p:cNvPr id="22" name="그림 21" descr="사람, 실내, 남자이(가) 표시된 사진&#10;&#10;자동 생성된 설명">
              <a:extLst>
                <a:ext uri="{FF2B5EF4-FFF2-40B4-BE49-F238E27FC236}">
                  <a16:creationId xmlns:a16="http://schemas.microsoft.com/office/drawing/2014/main" id="{27B132DD-DE2B-45DD-862C-4A97C50FD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09456" y="722259"/>
              <a:ext cx="5127140" cy="874718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7CBDC5-DE3F-4225-B3BB-300449539766}"/>
                </a:ext>
              </a:extLst>
            </p:cNvPr>
            <p:cNvSpPr txBox="1"/>
            <p:nvPr/>
          </p:nvSpPr>
          <p:spPr>
            <a:xfrm>
              <a:off x="1866597" y="6009233"/>
              <a:ext cx="52420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>
                  <a:solidFill>
                    <a:srgbClr val="FFFF00"/>
                  </a:solidFill>
                </a:rPr>
                <a:t>마지막까지 파이팅</a:t>
              </a:r>
              <a:r>
                <a:rPr lang="en-US" altLang="ko-KR" sz="4000" b="1">
                  <a:solidFill>
                    <a:srgbClr val="FFFF00"/>
                  </a:solidFill>
                </a:rPr>
                <a:t>!!!!</a:t>
              </a:r>
              <a:endParaRPr lang="ko-KR" altLang="en-US" sz="4000" b="1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1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6" name="그룹 2075"/>
          <p:cNvGrpSpPr/>
          <p:nvPr/>
        </p:nvGrpSpPr>
        <p:grpSpPr>
          <a:xfrm>
            <a:off x="1245870" y="258445"/>
            <a:ext cx="8143875" cy="562610"/>
            <a:chOff x="1245870" y="258445"/>
            <a:chExt cx="8143875" cy="562610"/>
          </a:xfrm>
        </p:grpSpPr>
        <p:sp>
          <p:nvSpPr>
            <p:cNvPr id="2077" name="텍스트 상자 2076"/>
            <p:cNvSpPr txBox="1">
              <a:spLocks/>
            </p:cNvSpPr>
            <p:nvPr/>
          </p:nvSpPr>
          <p:spPr>
            <a:xfrm>
              <a:off x="1245870" y="258445"/>
              <a:ext cx="7962265" cy="5232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800">
                  <a:solidFill>
                    <a:srgbClr val="5A9BD5"/>
                  </a:solidFill>
                  <a:latin typeface="HY헤드라인M" charset="0"/>
                  <a:ea typeface="HY헤드라인M" charset="0"/>
                </a:rPr>
                <a:t>부록</a:t>
              </a:r>
              <a:endParaRPr lang="ko-KR" altLang="en-US" sz="2400" b="0" cap="none" dirty="0">
                <a:solidFill>
                  <a:srgbClr val="877669"/>
                </a:solidFill>
                <a:latin typeface="HY헤드라인M" charset="0"/>
                <a:ea typeface="HY헤드라인M" charset="0"/>
              </a:endParaRPr>
            </a:p>
          </p:txBody>
        </p:sp>
        <p:cxnSp>
          <p:nvCxnSpPr>
            <p:cNvPr id="2078" name="도형 2077"/>
            <p:cNvCxnSpPr/>
            <p:nvPr/>
          </p:nvCxnSpPr>
          <p:spPr>
            <a:xfrm>
              <a:off x="1245870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51230A-2266-4C58-AE88-866D326AC581}"/>
              </a:ext>
            </a:extLst>
          </p:cNvPr>
          <p:cNvSpPr txBox="1"/>
          <p:nvPr/>
        </p:nvSpPr>
        <p:spPr>
          <a:xfrm>
            <a:off x="1457896" y="1296666"/>
            <a:ext cx="101916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hlinkClick r:id="rId2"/>
              </a:rPr>
              <a:t>http://www.dailypop.kr/news/articleView.html?idxno=40037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>
                <a:hlinkClick r:id="rId3"/>
              </a:rPr>
              <a:t>https://www.ytn.co.kr/_ln/0103_201907161006403828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>
                <a:hlinkClick r:id="rId4"/>
              </a:rPr>
              <a:t>http://www.ichannela.com/news/main/news_detailPage.do?publishId=000000157351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>
                <a:hlinkClick r:id="rId5"/>
              </a:rPr>
              <a:t>http://www.ichannela.com/news/main/news_detailPage.do?publishId=000000157205</a:t>
            </a:r>
            <a:endParaRPr lang="en-US" altLang="ko-KR" sz="2000"/>
          </a:p>
          <a:p>
            <a:endParaRPr lang="ko-KR" altLang="en-US" sz="2000"/>
          </a:p>
          <a:p>
            <a:r>
              <a:rPr lang="en-US" altLang="ko-KR" sz="2000">
                <a:hlinkClick r:id="rId6"/>
              </a:rPr>
              <a:t>https://news.v.daum.net/v/20190718131436556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>
                <a:hlinkClick r:id="rId7"/>
              </a:rPr>
              <a:t>https://www.boannews.com/media/view.asp?idx=77468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>
                <a:hlinkClick r:id="rId8"/>
              </a:rPr>
              <a:t>https://blog.naver.com/yahoventure/220036172870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>
                <a:hlinkClick r:id="rId9"/>
              </a:rPr>
              <a:t>https://blog.naver.com/tjtjdgur2719/150170023375</a:t>
            </a:r>
            <a:endParaRPr lang="en-US" altLang="ko-KR" sz="2000"/>
          </a:p>
          <a:p>
            <a:endParaRPr lang="ko-KR" altLang="en-US" sz="2000"/>
          </a:p>
        </p:txBody>
      </p:sp>
      <p:sp>
        <p:nvSpPr>
          <p:cNvPr id="7" name="텍스트 상자 85">
            <a:extLst>
              <a:ext uri="{FF2B5EF4-FFF2-40B4-BE49-F238E27FC236}">
                <a16:creationId xmlns:a16="http://schemas.microsoft.com/office/drawing/2014/main" id="{5636AD37-183F-4F33-964D-736B7AE1EE59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출처</a:t>
            </a:r>
            <a:endParaRPr lang="en-US" altLang="ko-KR" sz="20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텍스트 상자 71"/>
          <p:cNvSpPr txBox="1">
            <a:spLocks/>
          </p:cNvSpPr>
          <p:nvPr/>
        </p:nvSpPr>
        <p:spPr>
          <a:xfrm>
            <a:off x="3106419" y="803923"/>
            <a:ext cx="7388208" cy="470898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0" b="0" cap="none">
                <a:latin typeface="HY헤드라인M" charset="0"/>
                <a:ea typeface="HY헤드라인M" charset="0"/>
              </a:rPr>
              <a:t>Q</a:t>
            </a:r>
            <a:r>
              <a:rPr lang="en-US" altLang="ko-KR" sz="20800" b="0" cap="none">
                <a:solidFill>
                  <a:srgbClr val="FF3300"/>
                </a:solidFill>
                <a:latin typeface="HY헤드라인M" charset="0"/>
                <a:ea typeface="HY헤드라인M" charset="0"/>
              </a:rPr>
              <a:t>n</a:t>
            </a:r>
            <a:r>
              <a:rPr lang="en-US" altLang="ko-KR" sz="30000" b="0" cap="none">
                <a:latin typeface="HY헤드라인M" charset="0"/>
                <a:ea typeface="HY헤드라인M" charset="0"/>
              </a:rPr>
              <a:t>A</a:t>
            </a:r>
            <a:endParaRPr lang="ko-KR" altLang="en-US" sz="30000" b="0" cap="none" dirty="0">
              <a:latin typeface="HY헤드라인M" charset="0"/>
              <a:ea typeface="HY헤드라인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b="37266"/>
          <a:stretch>
            <a:fillRect/>
          </a:stretch>
        </p:blipFill>
        <p:spPr>
          <a:xfrm>
            <a:off x="11425" y="1"/>
            <a:ext cx="3257962" cy="6857999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3414447" y="196867"/>
            <a:ext cx="18840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INDEX</a:t>
            </a:r>
            <a:endParaRPr lang="ko-KR" altLang="en-US" sz="36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3269387" y="4794274"/>
            <a:ext cx="244919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i="1" cap="none" dirty="0">
              <a:solidFill>
                <a:srgbClr val="000000">
                  <a:lumMod val="65000"/>
                  <a:lumOff val="35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504617" y="843297"/>
            <a:ext cx="14401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>
            <a:spLocks/>
          </p:cNvSpPr>
          <p:nvPr/>
        </p:nvSpPr>
        <p:spPr>
          <a:xfrm>
            <a:off x="4222523" y="1382165"/>
            <a:ext cx="3037840" cy="5925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sz="24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</a:t>
            </a:r>
            <a:r>
              <a:rPr lang="ko-KR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개요</a:t>
            </a:r>
            <a:endParaRPr lang="en-US" altLang="ko-KR" sz="2400" b="1" cap="none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70" y="1421511"/>
            <a:ext cx="762635" cy="74358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0" y="3975619"/>
            <a:ext cx="762635" cy="74358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38" y="1421511"/>
            <a:ext cx="762635" cy="743585"/>
          </a:xfrm>
          <a:prstGeom prst="rect">
            <a:avLst/>
          </a:prstGeom>
          <a:noFill/>
        </p:spPr>
      </p:pic>
      <p:sp>
        <p:nvSpPr>
          <p:cNvPr id="47" name="직사각형 46"/>
          <p:cNvSpPr>
            <a:spLocks/>
          </p:cNvSpPr>
          <p:nvPr/>
        </p:nvSpPr>
        <p:spPr>
          <a:xfrm>
            <a:off x="4453836" y="1912893"/>
            <a:ext cx="3278495" cy="189417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1-1.</a:t>
            </a:r>
            <a:r>
              <a:rPr lang="en-US" altLang="ko-KR" sz="2000" b="0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b="0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주제</a:t>
            </a:r>
            <a:endParaRPr lang="en-US" altLang="ko-KR" sz="2000" b="0" cap="none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1-2. </a:t>
            </a:r>
            <a:r>
              <a:rPr lang="ko-KR" altLang="en-US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선정 동기</a:t>
            </a:r>
            <a:endParaRPr lang="en-US" altLang="ko-KR" sz="2000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1-</a:t>
            </a:r>
            <a:r>
              <a:rPr lang="en-US" altLang="ko-KR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내용</a:t>
            </a:r>
            <a:endParaRPr lang="en-US" altLang="ko-KR" sz="2000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1-4. </a:t>
            </a:r>
            <a:r>
              <a:rPr lang="ko-KR" altLang="en-US" sz="2000" b="0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기존 제품과의 차별점</a:t>
            </a:r>
            <a:endParaRPr lang="ko-KR" altLang="en-US" sz="2000" b="0" cap="none" dirty="0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0" name="직사각형 49"/>
          <p:cNvSpPr>
            <a:spLocks/>
          </p:cNvSpPr>
          <p:nvPr/>
        </p:nvSpPr>
        <p:spPr>
          <a:xfrm>
            <a:off x="4356470" y="3977377"/>
            <a:ext cx="3038475" cy="360714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en-US" altLang="ko-KR" sz="24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  <a:endParaRPr lang="en-US" altLang="ko-KR" sz="2400" b="1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2-1. </a:t>
            </a:r>
            <a:r>
              <a:rPr lang="ko-KR" altLang="en-US" sz="2000" b="0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</a:t>
            </a:r>
            <a:endParaRPr lang="en-US" altLang="ko-KR" sz="2000" b="0" cap="none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2-2. </a:t>
            </a:r>
            <a:r>
              <a:rPr lang="ko-KR" altLang="en-US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하드웨어</a:t>
            </a:r>
            <a:endParaRPr lang="en-US" altLang="ko-KR" sz="2000" b="0" cap="none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2-3. </a:t>
            </a:r>
            <a:r>
              <a:rPr lang="ko-KR" altLang="en-US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최종</a:t>
            </a:r>
            <a:r>
              <a:rPr lang="en-US" altLang="ko-KR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  <a:endParaRPr lang="en-US" altLang="ko-KR" sz="2000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2-4. </a:t>
            </a:r>
            <a:r>
              <a:rPr lang="ko-KR" altLang="en-US" sz="20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시행 착오 및 에러</a:t>
            </a: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400" b="0" cap="none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2400" b="0" cap="none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8622660" y="1421511"/>
            <a:ext cx="3273425" cy="5925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기대효과</a:t>
            </a:r>
            <a:endParaRPr lang="ko-KR" altLang="en-US" sz="2400" b="1" cap="none" dirty="0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9D5C3BF-C2D8-464D-9B74-91F5FB53A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38" y="3977377"/>
            <a:ext cx="762635" cy="743585"/>
          </a:xfrm>
          <a:prstGeom prst="rect">
            <a:avLst/>
          </a:prstGeom>
          <a:noFill/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B02226-B18E-47EF-9135-C9FD64844863}"/>
              </a:ext>
            </a:extLst>
          </p:cNvPr>
          <p:cNvSpPr>
            <a:spLocks/>
          </p:cNvSpPr>
          <p:nvPr/>
        </p:nvSpPr>
        <p:spPr>
          <a:xfrm>
            <a:off x="8622660" y="3977377"/>
            <a:ext cx="3037840" cy="5925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역할 분담</a:t>
            </a:r>
            <a:endParaRPr lang="en-US" altLang="ko-KR" sz="2400" b="1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4273E2-9F47-4577-B250-B47D4D06CCA9}"/>
              </a:ext>
            </a:extLst>
          </p:cNvPr>
          <p:cNvSpPr>
            <a:spLocks/>
          </p:cNvSpPr>
          <p:nvPr/>
        </p:nvSpPr>
        <p:spPr>
          <a:xfrm>
            <a:off x="8616590" y="2650430"/>
            <a:ext cx="3575409" cy="5925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400" b="1" cap="none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추가 개선 및 희망사항</a:t>
            </a:r>
            <a:endParaRPr lang="ko-KR" altLang="en-US" sz="2400" b="1" cap="none" dirty="0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1522AAD-9416-48DE-B0D6-1C088EC8A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37" y="2629558"/>
            <a:ext cx="762635" cy="743585"/>
          </a:xfrm>
          <a:prstGeom prst="rect">
            <a:avLst/>
          </a:prstGeom>
          <a:noFill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AE6968-1DAD-4CE7-8DB5-3830E8341C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36" y="5185424"/>
            <a:ext cx="762635" cy="743585"/>
          </a:xfrm>
          <a:prstGeom prst="rect">
            <a:avLst/>
          </a:prstGeom>
          <a:noFill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3ECC09-78F4-484E-AC5A-C9ADF9C645DF}"/>
              </a:ext>
            </a:extLst>
          </p:cNvPr>
          <p:cNvSpPr>
            <a:spLocks/>
          </p:cNvSpPr>
          <p:nvPr/>
        </p:nvSpPr>
        <p:spPr>
          <a:xfrm>
            <a:off x="8616591" y="5223188"/>
            <a:ext cx="3037840" cy="5925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부록</a:t>
            </a:r>
            <a:endParaRPr lang="en-US" altLang="ko-KR" sz="2400" b="1">
              <a:solidFill>
                <a:srgbClr val="000000">
                  <a:lumMod val="75000"/>
                  <a:lumOff val="2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iPod, 전자기기, 모니터이(가) 표시된 사진&#10;&#10;자동 생성된 설명">
            <a:extLst>
              <a:ext uri="{FF2B5EF4-FFF2-40B4-BE49-F238E27FC236}">
                <a16:creationId xmlns:a16="http://schemas.microsoft.com/office/drawing/2014/main" id="{C78A21DE-528D-440D-A498-F16042E5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908" y="1235381"/>
            <a:ext cx="5363580" cy="4696533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1261745" y="258445"/>
            <a:ext cx="8143875" cy="562610"/>
            <a:chOff x="1261745" y="258445"/>
            <a:chExt cx="8143875" cy="562610"/>
          </a:xfrm>
        </p:grpSpPr>
        <p:sp>
          <p:nvSpPr>
            <p:cNvPr id="72" name="텍스트 상자 71"/>
            <p:cNvSpPr txBox="1">
              <a:spLocks/>
            </p:cNvSpPr>
            <p:nvPr/>
          </p:nvSpPr>
          <p:spPr>
            <a:xfrm>
              <a:off x="1261745" y="258445"/>
              <a:ext cx="4708525" cy="5232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>
                  <a:solidFill>
                    <a:srgbClr val="5A9BD5"/>
                  </a:solidFill>
                  <a:latin typeface="HY헤드라인M" charset="0"/>
                  <a:ea typeface="HY헤드라인M" charset="0"/>
                </a:rPr>
                <a:t>1. </a:t>
              </a:r>
              <a:r>
                <a:rPr lang="ko-KR" altLang="en-US" sz="2800">
                  <a:solidFill>
                    <a:srgbClr val="5A9BD5"/>
                  </a:solidFill>
                  <a:latin typeface="HY헤드라인M" charset="0"/>
                  <a:ea typeface="HY헤드라인M" charset="0"/>
                </a:rPr>
                <a:t>프로젝트 개요</a:t>
              </a:r>
              <a:endParaRPr lang="ko-KR" altLang="en-US" sz="2400" b="0" cap="none" dirty="0">
                <a:solidFill>
                  <a:srgbClr val="877669"/>
                </a:solidFill>
                <a:latin typeface="YDIYGO340" charset="0"/>
                <a:ea typeface="YDIYGO340" charset="0"/>
              </a:endParaRPr>
            </a:p>
          </p:txBody>
        </p:sp>
        <p:cxnSp>
          <p:nvCxnSpPr>
            <p:cNvPr id="73" name="도형 72"/>
            <p:cNvCxnSpPr/>
            <p:nvPr/>
          </p:nvCxnSpPr>
          <p:spPr>
            <a:xfrm>
              <a:off x="1261745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텍스트 상자 74"/>
          <p:cNvSpPr txBox="1">
            <a:spLocks/>
          </p:cNvSpPr>
          <p:nvPr/>
        </p:nvSpPr>
        <p:spPr>
          <a:xfrm>
            <a:off x="1620756" y="2987258"/>
            <a:ext cx="6113894" cy="830997"/>
          </a:xfrm>
          <a:prstGeom prst="homePlate">
            <a:avLst/>
          </a:prstGeom>
          <a:noFill/>
          <a:ln w="0" cap="flat" cmpd="sng">
            <a:solidFill>
              <a:srgbClr val="877669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>
                <a:ln w="3175" cap="flat" cmpd="sng">
                  <a:solidFill>
                    <a:srgbClr val="60453B">
                      <a:alpha val="100000"/>
                    </a:srgbClr>
                  </a:solidFill>
                  <a:prstDash val="solid"/>
                </a:ln>
                <a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휴먼모음T" panose="02030504000101010101" pitchFamily="18" charset="-127"/>
                <a:ea typeface="휴먼모음T" panose="02030504000101010101" pitchFamily="18" charset="-127"/>
              </a:rPr>
              <a:t>불편하고 보안이 약한 도어락</a:t>
            </a:r>
            <a:endParaRPr lang="en-US" altLang="ko-KR" sz="2400">
              <a:ln w="3175" cap="flat" cmpd="sng">
                <a:solidFill>
                  <a:srgbClr val="60453B">
                    <a:alpha val="100000"/>
                  </a:srgbClr>
                </a:solidFill>
                <a:prstDash val="solid"/>
              </a:ln>
              <a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>
                <a:ln w="3175" cap="flat" cmpd="sng">
                  <a:solidFill>
                    <a:srgbClr val="60453B">
                      <a:alpha val="100000"/>
                    </a:srgbClr>
                  </a:solidFill>
                  <a:prstDash val="solid"/>
                </a:ln>
                <a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휴먼모음T" panose="02030504000101010101" pitchFamily="18" charset="-127"/>
                <a:ea typeface="휴먼모음T" panose="02030504000101010101" pitchFamily="18" charset="-127"/>
              </a:rPr>
              <a:t>이 시스템으로 줄이자</a:t>
            </a:r>
            <a:r>
              <a:rPr lang="en-US" altLang="ko-KR" sz="2400">
                <a:ln w="3175" cap="flat" cmpd="sng">
                  <a:solidFill>
                    <a:srgbClr val="60453B">
                      <a:alpha val="100000"/>
                    </a:srgbClr>
                  </a:solidFill>
                  <a:prstDash val="solid"/>
                </a:ln>
                <a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휴먼모음T" panose="02030504000101010101" pitchFamily="18" charset="-127"/>
                <a:ea typeface="휴먼모음T" panose="02030504000101010101" pitchFamily="18" charset="-127"/>
              </a:rPr>
              <a:t>!!!!</a:t>
            </a:r>
            <a:endParaRPr lang="ko-KR" altLang="en-US" sz="2400" b="0" cap="none" dirty="0">
              <a:ln w="3175" cap="flat" cmpd="sng">
                <a:solidFill>
                  <a:srgbClr val="60453B">
                    <a:alpha val="100000"/>
                  </a:srgbClr>
                </a:solidFill>
                <a:prstDash val="solid"/>
              </a:ln>
              <a:blipFill rotWithShape="1">
                <a:blip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7D84F-0516-4102-B51E-9E55AA23A232}"/>
              </a:ext>
            </a:extLst>
          </p:cNvPr>
          <p:cNvSpPr txBox="1"/>
          <p:nvPr/>
        </p:nvSpPr>
        <p:spPr>
          <a:xfrm>
            <a:off x="1260400" y="1767158"/>
            <a:ext cx="8466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휴먼모음T" panose="02030504000101010101" pitchFamily="18" charset="-127"/>
                <a:ea typeface="휴먼모음T" panose="02030504000101010101" pitchFamily="18" charset="-127"/>
              </a:rPr>
              <a:t>IoT </a:t>
            </a:r>
            <a:r>
              <a:rPr lang="ko-KR" altLang="en-US" sz="4800">
                <a:latin typeface="휴먼모음T" panose="02030504000101010101" pitchFamily="18" charset="-127"/>
                <a:ea typeface="휴먼모음T" panose="02030504000101010101" pitchFamily="18" charset="-127"/>
              </a:rPr>
              <a:t>도어락 보안 시스템</a:t>
            </a:r>
          </a:p>
        </p:txBody>
      </p:sp>
      <p:sp>
        <p:nvSpPr>
          <p:cNvPr id="8" name="텍스트 상자 85">
            <a:extLst>
              <a:ext uri="{FF2B5EF4-FFF2-40B4-BE49-F238E27FC236}">
                <a16:creationId xmlns:a16="http://schemas.microsoft.com/office/drawing/2014/main" id="{A885B04C-9373-4747-8235-90D6F5B037A4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1-1. </a:t>
            </a: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프로젝트 주제</a:t>
            </a:r>
            <a:endParaRPr lang="en-US" altLang="ko-KR" sz="20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14120" y="749935"/>
            <a:ext cx="9285036" cy="5873996"/>
            <a:chOff x="586740" y="435610"/>
            <a:chExt cx="8359140" cy="6014086"/>
          </a:xfrm>
        </p:grpSpPr>
        <p:sp>
          <p:nvSpPr>
            <p:cNvPr id="241" name="도형 240"/>
            <p:cNvSpPr>
              <a:spLocks/>
            </p:cNvSpPr>
            <p:nvPr/>
          </p:nvSpPr>
          <p:spPr>
            <a:xfrm>
              <a:off x="680085" y="1368425"/>
              <a:ext cx="2592070" cy="50812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prstDash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6" name="도형 235"/>
            <p:cNvSpPr>
              <a:spLocks/>
            </p:cNvSpPr>
            <p:nvPr/>
          </p:nvSpPr>
          <p:spPr>
            <a:xfrm flipV="1">
              <a:off x="1469390" y="1169670"/>
              <a:ext cx="1017270" cy="570865"/>
            </a:xfrm>
            <a:custGeom>
              <a:avLst/>
              <a:gdLst>
                <a:gd name="TX0" fmla="*/ 0 w 1016002"/>
                <a:gd name="TY0" fmla="*/ 635000 h 635002"/>
                <a:gd name="TX1" fmla="*/ 1016000 w 1016002"/>
                <a:gd name="TY1" fmla="*/ 635000 h 635002"/>
                <a:gd name="TX2" fmla="*/ 996950 w 1016002"/>
                <a:gd name="TY2" fmla="*/ 0 h 635002"/>
                <a:gd name="TX3" fmla="*/ 768349 w 1016002"/>
                <a:gd name="TY3" fmla="*/ 0 h 635002"/>
                <a:gd name="TX4" fmla="*/ 714771 w 1016002"/>
                <a:gd name="TY4" fmla="*/ 92376 h 635002"/>
                <a:gd name="TX5" fmla="*/ 661193 w 1016002"/>
                <a:gd name="TY5" fmla="*/ 0 h 635002"/>
                <a:gd name="TX6" fmla="*/ 339724 w 1016002"/>
                <a:gd name="TY6" fmla="*/ 0 h 635002"/>
                <a:gd name="TX7" fmla="*/ 286146 w 1016002"/>
                <a:gd name="TY7" fmla="*/ 92376 h 635002"/>
                <a:gd name="TX8" fmla="*/ 232568 w 1016002"/>
                <a:gd name="TY8" fmla="*/ 0 h 635002"/>
                <a:gd name="TX9" fmla="*/ 19050 w 1016002"/>
                <a:gd name="TY9" fmla="*/ 0 h 6350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16002" h="635002">
                  <a:moveTo>
                    <a:pt x="0" y="635000"/>
                  </a:moveTo>
                  <a:lnTo>
                    <a:pt x="1016000" y="635000"/>
                  </a:lnTo>
                  <a:lnTo>
                    <a:pt x="996950" y="0"/>
                  </a:lnTo>
                  <a:lnTo>
                    <a:pt x="768349" y="0"/>
                  </a:lnTo>
                  <a:lnTo>
                    <a:pt x="714771" y="92376"/>
                  </a:lnTo>
                  <a:lnTo>
                    <a:pt x="661193" y="0"/>
                  </a:lnTo>
                  <a:lnTo>
                    <a:pt x="339724" y="0"/>
                  </a:lnTo>
                  <a:lnTo>
                    <a:pt x="286146" y="92376"/>
                  </a:lnTo>
                  <a:lnTo>
                    <a:pt x="232568" y="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7" name="도형 236"/>
            <p:cNvSpPr>
              <a:spLocks/>
            </p:cNvSpPr>
            <p:nvPr/>
          </p:nvSpPr>
          <p:spPr>
            <a:xfrm>
              <a:off x="1469390" y="1586865"/>
              <a:ext cx="1017270" cy="153670"/>
            </a:xfrm>
            <a:custGeom>
              <a:avLst/>
              <a:gdLst>
                <a:gd name="TX0" fmla="*/ 13716 w 1016002"/>
                <a:gd name="TY0" fmla="*/ 0 h 152402"/>
                <a:gd name="TX1" fmla="*/ 1002284 w 1016002"/>
                <a:gd name="TY1" fmla="*/ 0 h 152402"/>
                <a:gd name="TX2" fmla="*/ 1016000 w 1016002"/>
                <a:gd name="TY2" fmla="*/ 152400 h 152402"/>
                <a:gd name="TX3" fmla="*/ 770729 w 1016002"/>
                <a:gd name="TY3" fmla="*/ 152400 h 152402"/>
                <a:gd name="TX4" fmla="*/ 717151 w 1016002"/>
                <a:gd name="TY4" fmla="*/ 60024 h 152402"/>
                <a:gd name="TX5" fmla="*/ 663573 w 1016002"/>
                <a:gd name="TY5" fmla="*/ 152400 h 152402"/>
                <a:gd name="TX6" fmla="*/ 346867 w 1016002"/>
                <a:gd name="TY6" fmla="*/ 152400 h 152402"/>
                <a:gd name="TX7" fmla="*/ 293289 w 1016002"/>
                <a:gd name="TY7" fmla="*/ 60024 h 152402"/>
                <a:gd name="TX8" fmla="*/ 239711 w 1016002"/>
                <a:gd name="TY8" fmla="*/ 152400 h 152402"/>
                <a:gd name="TX9" fmla="*/ 0 w 1016002"/>
                <a:gd name="TY9" fmla="*/ 152400 h 1524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16002" h="152402">
                  <a:moveTo>
                    <a:pt x="13716" y="0"/>
                  </a:moveTo>
                  <a:lnTo>
                    <a:pt x="1002284" y="0"/>
                  </a:lnTo>
                  <a:lnTo>
                    <a:pt x="1016000" y="152400"/>
                  </a:lnTo>
                  <a:lnTo>
                    <a:pt x="770729" y="152400"/>
                  </a:lnTo>
                  <a:lnTo>
                    <a:pt x="717151" y="60024"/>
                  </a:lnTo>
                  <a:lnTo>
                    <a:pt x="663573" y="152400"/>
                  </a:lnTo>
                  <a:lnTo>
                    <a:pt x="346867" y="152400"/>
                  </a:lnTo>
                  <a:lnTo>
                    <a:pt x="293289" y="60024"/>
                  </a:lnTo>
                  <a:lnTo>
                    <a:pt x="239711" y="152400"/>
                  </a:lnTo>
                  <a:lnTo>
                    <a:pt x="0" y="15240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</a:gradFill>
            <a:ln w="0">
              <a:noFill/>
              <a:prstDash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0" name="도형 239"/>
            <p:cNvSpPr>
              <a:spLocks/>
            </p:cNvSpPr>
            <p:nvPr/>
          </p:nvSpPr>
          <p:spPr>
            <a:xfrm>
              <a:off x="1579245" y="435610"/>
              <a:ext cx="792480" cy="1304925"/>
            </a:xfrm>
            <a:custGeom>
              <a:avLst/>
              <a:gdLst>
                <a:gd name="TX0" fmla="*/ 395719 w 791439"/>
                <a:gd name="TY0" fmla="*/ 0 h 1303641"/>
                <a:gd name="TX1" fmla="*/ 791437 w 791439"/>
                <a:gd name="TY1" fmla="*/ 216545 h 1303641"/>
                <a:gd name="TX2" fmla="*/ 616969 w 791439"/>
                <a:gd name="TY2" fmla="*/ 396106 h 1303641"/>
                <a:gd name="TX3" fmla="*/ 577392 w 791439"/>
                <a:gd name="TY3" fmla="*/ 407862 h 1303641"/>
                <a:gd name="TX4" fmla="*/ 605832 w 791439"/>
                <a:gd name="TY4" fmla="*/ 1213088 h 1303641"/>
                <a:gd name="TX5" fmla="*/ 553312 w 791439"/>
                <a:gd name="TY5" fmla="*/ 1303639 h 1303641"/>
                <a:gd name="TX6" fmla="*/ 236605 w 791439"/>
                <a:gd name="TY6" fmla="*/ 1303639 h 1303641"/>
                <a:gd name="TX7" fmla="*/ 185519 w 791439"/>
                <a:gd name="TY7" fmla="*/ 1215559 h 1303641"/>
                <a:gd name="TX8" fmla="*/ 214046 w 791439"/>
                <a:gd name="TY8" fmla="*/ 407863 h 1303641"/>
                <a:gd name="TX9" fmla="*/ 174469 w 791439"/>
                <a:gd name="TY9" fmla="*/ 396106 h 1303641"/>
                <a:gd name="TX10" fmla="*/ 0 w 791439"/>
                <a:gd name="TY10" fmla="*/ 216545 h 1303641"/>
                <a:gd name="TX11" fmla="*/ 395719 w 791439"/>
                <a:gd name="TY11" fmla="*/ 0 h 13036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791439" h="1303641">
                  <a:moveTo>
                    <a:pt x="395719" y="0"/>
                  </a:moveTo>
                  <a:cubicBezTo>
                    <a:pt x="614268" y="0"/>
                    <a:pt x="791437" y="96950"/>
                    <a:pt x="791437" y="216545"/>
                  </a:cubicBezTo>
                  <a:cubicBezTo>
                    <a:pt x="791437" y="291292"/>
                    <a:pt x="722230" y="357193"/>
                    <a:pt x="616969" y="396106"/>
                  </a:cubicBezTo>
                  <a:lnTo>
                    <a:pt x="577392" y="407862"/>
                  </a:lnTo>
                  <a:lnTo>
                    <a:pt x="605832" y="1213088"/>
                  </a:lnTo>
                  <a:lnTo>
                    <a:pt x="553312" y="1303639"/>
                  </a:lnTo>
                  <a:lnTo>
                    <a:pt x="236605" y="1303639"/>
                  </a:lnTo>
                  <a:lnTo>
                    <a:pt x="185519" y="1215559"/>
                  </a:lnTo>
                  <a:lnTo>
                    <a:pt x="214046" y="407863"/>
                  </a:lnTo>
                  <a:lnTo>
                    <a:pt x="174469" y="396106"/>
                  </a:lnTo>
                  <a:cubicBezTo>
                    <a:pt x="69207" y="357193"/>
                    <a:pt x="0" y="291292"/>
                    <a:pt x="0" y="216545"/>
                  </a:cubicBezTo>
                  <a:cubicBezTo>
                    <a:pt x="0" y="96950"/>
                    <a:pt x="177169" y="0"/>
                    <a:pt x="39571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2" name="도형 241"/>
            <p:cNvSpPr>
              <a:spLocks/>
            </p:cNvSpPr>
            <p:nvPr/>
          </p:nvSpPr>
          <p:spPr>
            <a:xfrm>
              <a:off x="680085" y="5816356"/>
              <a:ext cx="2592070" cy="6333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3" name="도형 242"/>
            <p:cNvSpPr>
              <a:spLocks/>
            </p:cNvSpPr>
            <p:nvPr/>
          </p:nvSpPr>
          <p:spPr>
            <a:xfrm>
              <a:off x="3554095" y="1368425"/>
              <a:ext cx="2592070" cy="50812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prstDash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4" name="도형 243"/>
            <p:cNvSpPr>
              <a:spLocks/>
            </p:cNvSpPr>
            <p:nvPr/>
          </p:nvSpPr>
          <p:spPr>
            <a:xfrm flipV="1">
              <a:off x="4343400" y="1169670"/>
              <a:ext cx="1017270" cy="570865"/>
            </a:xfrm>
            <a:custGeom>
              <a:avLst/>
              <a:gdLst>
                <a:gd name="TX0" fmla="*/ 0 w 1016002"/>
                <a:gd name="TY0" fmla="*/ 635000 h 635002"/>
                <a:gd name="TX1" fmla="*/ 1016000 w 1016002"/>
                <a:gd name="TY1" fmla="*/ 635000 h 635002"/>
                <a:gd name="TX2" fmla="*/ 996950 w 1016002"/>
                <a:gd name="TY2" fmla="*/ 0 h 635002"/>
                <a:gd name="TX3" fmla="*/ 768349 w 1016002"/>
                <a:gd name="TY3" fmla="*/ 0 h 635002"/>
                <a:gd name="TX4" fmla="*/ 714771 w 1016002"/>
                <a:gd name="TY4" fmla="*/ 92376 h 635002"/>
                <a:gd name="TX5" fmla="*/ 661193 w 1016002"/>
                <a:gd name="TY5" fmla="*/ 0 h 635002"/>
                <a:gd name="TX6" fmla="*/ 339724 w 1016002"/>
                <a:gd name="TY6" fmla="*/ 0 h 635002"/>
                <a:gd name="TX7" fmla="*/ 286146 w 1016002"/>
                <a:gd name="TY7" fmla="*/ 92376 h 635002"/>
                <a:gd name="TX8" fmla="*/ 232568 w 1016002"/>
                <a:gd name="TY8" fmla="*/ 0 h 635002"/>
                <a:gd name="TX9" fmla="*/ 19050 w 1016002"/>
                <a:gd name="TY9" fmla="*/ 0 h 6350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16002" h="635002">
                  <a:moveTo>
                    <a:pt x="0" y="635000"/>
                  </a:moveTo>
                  <a:lnTo>
                    <a:pt x="1016000" y="635000"/>
                  </a:lnTo>
                  <a:lnTo>
                    <a:pt x="996950" y="0"/>
                  </a:lnTo>
                  <a:lnTo>
                    <a:pt x="768349" y="0"/>
                  </a:lnTo>
                  <a:lnTo>
                    <a:pt x="714771" y="92376"/>
                  </a:lnTo>
                  <a:lnTo>
                    <a:pt x="661193" y="0"/>
                  </a:lnTo>
                  <a:lnTo>
                    <a:pt x="339724" y="0"/>
                  </a:lnTo>
                  <a:lnTo>
                    <a:pt x="286146" y="92376"/>
                  </a:lnTo>
                  <a:lnTo>
                    <a:pt x="232568" y="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D966"/>
            </a:solidFill>
            <a:ln w="0">
              <a:noFill/>
              <a:prstDash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5" name="도형 244"/>
            <p:cNvSpPr>
              <a:spLocks/>
            </p:cNvSpPr>
            <p:nvPr/>
          </p:nvSpPr>
          <p:spPr>
            <a:xfrm>
              <a:off x="4343400" y="1586865"/>
              <a:ext cx="1017270" cy="153670"/>
            </a:xfrm>
            <a:custGeom>
              <a:avLst/>
              <a:gdLst>
                <a:gd name="TX0" fmla="*/ 13716 w 1016002"/>
                <a:gd name="TY0" fmla="*/ 0 h 152402"/>
                <a:gd name="TX1" fmla="*/ 1002284 w 1016002"/>
                <a:gd name="TY1" fmla="*/ 0 h 152402"/>
                <a:gd name="TX2" fmla="*/ 1016000 w 1016002"/>
                <a:gd name="TY2" fmla="*/ 152400 h 152402"/>
                <a:gd name="TX3" fmla="*/ 770729 w 1016002"/>
                <a:gd name="TY3" fmla="*/ 152400 h 152402"/>
                <a:gd name="TX4" fmla="*/ 717151 w 1016002"/>
                <a:gd name="TY4" fmla="*/ 60024 h 152402"/>
                <a:gd name="TX5" fmla="*/ 663573 w 1016002"/>
                <a:gd name="TY5" fmla="*/ 152400 h 152402"/>
                <a:gd name="TX6" fmla="*/ 346867 w 1016002"/>
                <a:gd name="TY6" fmla="*/ 152400 h 152402"/>
                <a:gd name="TX7" fmla="*/ 293289 w 1016002"/>
                <a:gd name="TY7" fmla="*/ 60024 h 152402"/>
                <a:gd name="TX8" fmla="*/ 239711 w 1016002"/>
                <a:gd name="TY8" fmla="*/ 152400 h 152402"/>
                <a:gd name="TX9" fmla="*/ 0 w 1016002"/>
                <a:gd name="TY9" fmla="*/ 152400 h 1524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16002" h="152402">
                  <a:moveTo>
                    <a:pt x="13716" y="0"/>
                  </a:moveTo>
                  <a:lnTo>
                    <a:pt x="1002284" y="0"/>
                  </a:lnTo>
                  <a:lnTo>
                    <a:pt x="1016000" y="152400"/>
                  </a:lnTo>
                  <a:lnTo>
                    <a:pt x="770729" y="152400"/>
                  </a:lnTo>
                  <a:lnTo>
                    <a:pt x="717151" y="60024"/>
                  </a:lnTo>
                  <a:lnTo>
                    <a:pt x="663573" y="152400"/>
                  </a:lnTo>
                  <a:lnTo>
                    <a:pt x="346867" y="152400"/>
                  </a:lnTo>
                  <a:lnTo>
                    <a:pt x="293289" y="60024"/>
                  </a:lnTo>
                  <a:lnTo>
                    <a:pt x="239711" y="152400"/>
                  </a:lnTo>
                  <a:lnTo>
                    <a:pt x="0" y="152400"/>
                  </a:lnTo>
                  <a:close/>
                </a:path>
              </a:pathLst>
            </a:custGeom>
            <a:gradFill rotWithShape="1">
              <a:gsLst>
                <a:gs pos="0">
                  <a:srgbClr val="FFD966">
                    <a:shade val="30000"/>
                    <a:satMod val="115000"/>
                  </a:srgbClr>
                </a:gs>
                <a:gs pos="50000">
                  <a:srgbClr val="FFD966">
                    <a:shade val="67500"/>
                    <a:satMod val="115000"/>
                  </a:srgbClr>
                </a:gs>
                <a:gs pos="100000">
                  <a:srgbClr val="FFD966">
                    <a:shade val="100000"/>
                    <a:satMod val="115000"/>
                  </a:srgbClr>
                </a:gs>
              </a:gsLst>
              <a:lin ang="5400000" scaled="1"/>
            </a:gradFill>
            <a:ln w="0">
              <a:noFill/>
              <a:prstDash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6" name="도형 245"/>
            <p:cNvSpPr>
              <a:spLocks/>
            </p:cNvSpPr>
            <p:nvPr/>
          </p:nvSpPr>
          <p:spPr>
            <a:xfrm>
              <a:off x="4453890" y="435610"/>
              <a:ext cx="792480" cy="1304925"/>
            </a:xfrm>
            <a:custGeom>
              <a:avLst/>
              <a:gdLst>
                <a:gd name="TX0" fmla="*/ 395719 w 791439"/>
                <a:gd name="TY0" fmla="*/ 0 h 1303641"/>
                <a:gd name="TX1" fmla="*/ 791437 w 791439"/>
                <a:gd name="TY1" fmla="*/ 216545 h 1303641"/>
                <a:gd name="TX2" fmla="*/ 616969 w 791439"/>
                <a:gd name="TY2" fmla="*/ 396106 h 1303641"/>
                <a:gd name="TX3" fmla="*/ 577392 w 791439"/>
                <a:gd name="TY3" fmla="*/ 407862 h 1303641"/>
                <a:gd name="TX4" fmla="*/ 605832 w 791439"/>
                <a:gd name="TY4" fmla="*/ 1213088 h 1303641"/>
                <a:gd name="TX5" fmla="*/ 553312 w 791439"/>
                <a:gd name="TY5" fmla="*/ 1303639 h 1303641"/>
                <a:gd name="TX6" fmla="*/ 236605 w 791439"/>
                <a:gd name="TY6" fmla="*/ 1303639 h 1303641"/>
                <a:gd name="TX7" fmla="*/ 185519 w 791439"/>
                <a:gd name="TY7" fmla="*/ 1215559 h 1303641"/>
                <a:gd name="TX8" fmla="*/ 214046 w 791439"/>
                <a:gd name="TY8" fmla="*/ 407863 h 1303641"/>
                <a:gd name="TX9" fmla="*/ 174469 w 791439"/>
                <a:gd name="TY9" fmla="*/ 396106 h 1303641"/>
                <a:gd name="TX10" fmla="*/ 0 w 791439"/>
                <a:gd name="TY10" fmla="*/ 216545 h 1303641"/>
                <a:gd name="TX11" fmla="*/ 395719 w 791439"/>
                <a:gd name="TY11" fmla="*/ 0 h 13036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791439" h="1303641">
                  <a:moveTo>
                    <a:pt x="395719" y="0"/>
                  </a:moveTo>
                  <a:cubicBezTo>
                    <a:pt x="614268" y="0"/>
                    <a:pt x="791437" y="96950"/>
                    <a:pt x="791437" y="216545"/>
                  </a:cubicBezTo>
                  <a:cubicBezTo>
                    <a:pt x="791437" y="291292"/>
                    <a:pt x="722230" y="357193"/>
                    <a:pt x="616969" y="396106"/>
                  </a:cubicBezTo>
                  <a:lnTo>
                    <a:pt x="577392" y="407862"/>
                  </a:lnTo>
                  <a:lnTo>
                    <a:pt x="605832" y="1213088"/>
                  </a:lnTo>
                  <a:lnTo>
                    <a:pt x="553312" y="1303639"/>
                  </a:lnTo>
                  <a:lnTo>
                    <a:pt x="236605" y="1303639"/>
                  </a:lnTo>
                  <a:lnTo>
                    <a:pt x="185519" y="1215559"/>
                  </a:lnTo>
                  <a:lnTo>
                    <a:pt x="214046" y="407863"/>
                  </a:lnTo>
                  <a:lnTo>
                    <a:pt x="174469" y="396106"/>
                  </a:lnTo>
                  <a:cubicBezTo>
                    <a:pt x="69207" y="357193"/>
                    <a:pt x="0" y="291292"/>
                    <a:pt x="0" y="216545"/>
                  </a:cubicBezTo>
                  <a:cubicBezTo>
                    <a:pt x="0" y="96950"/>
                    <a:pt x="177169" y="0"/>
                    <a:pt x="39571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7" name="도형 246"/>
            <p:cNvSpPr>
              <a:spLocks/>
            </p:cNvSpPr>
            <p:nvPr/>
          </p:nvSpPr>
          <p:spPr>
            <a:xfrm>
              <a:off x="3554095" y="5816356"/>
              <a:ext cx="2592070" cy="63333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8" name="도형 247"/>
            <p:cNvSpPr>
              <a:spLocks/>
            </p:cNvSpPr>
            <p:nvPr/>
          </p:nvSpPr>
          <p:spPr>
            <a:xfrm>
              <a:off x="6353810" y="1368425"/>
              <a:ext cx="2592070" cy="50812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prstDash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9" name="도형 248"/>
            <p:cNvSpPr>
              <a:spLocks/>
            </p:cNvSpPr>
            <p:nvPr/>
          </p:nvSpPr>
          <p:spPr>
            <a:xfrm flipV="1">
              <a:off x="7143750" y="1169670"/>
              <a:ext cx="1017270" cy="570865"/>
            </a:xfrm>
            <a:custGeom>
              <a:avLst/>
              <a:gdLst>
                <a:gd name="TX0" fmla="*/ 0 w 1016002"/>
                <a:gd name="TY0" fmla="*/ 635000 h 635002"/>
                <a:gd name="TX1" fmla="*/ 1016000 w 1016002"/>
                <a:gd name="TY1" fmla="*/ 635000 h 635002"/>
                <a:gd name="TX2" fmla="*/ 996950 w 1016002"/>
                <a:gd name="TY2" fmla="*/ 0 h 635002"/>
                <a:gd name="TX3" fmla="*/ 768349 w 1016002"/>
                <a:gd name="TY3" fmla="*/ 0 h 635002"/>
                <a:gd name="TX4" fmla="*/ 714771 w 1016002"/>
                <a:gd name="TY4" fmla="*/ 92376 h 635002"/>
                <a:gd name="TX5" fmla="*/ 661193 w 1016002"/>
                <a:gd name="TY5" fmla="*/ 0 h 635002"/>
                <a:gd name="TX6" fmla="*/ 339724 w 1016002"/>
                <a:gd name="TY6" fmla="*/ 0 h 635002"/>
                <a:gd name="TX7" fmla="*/ 286146 w 1016002"/>
                <a:gd name="TY7" fmla="*/ 92376 h 635002"/>
                <a:gd name="TX8" fmla="*/ 232568 w 1016002"/>
                <a:gd name="TY8" fmla="*/ 0 h 635002"/>
                <a:gd name="TX9" fmla="*/ 19050 w 1016002"/>
                <a:gd name="TY9" fmla="*/ 0 h 6350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16002" h="635002">
                  <a:moveTo>
                    <a:pt x="0" y="635000"/>
                  </a:moveTo>
                  <a:lnTo>
                    <a:pt x="1016000" y="635000"/>
                  </a:lnTo>
                  <a:lnTo>
                    <a:pt x="996950" y="0"/>
                  </a:lnTo>
                  <a:lnTo>
                    <a:pt x="768349" y="0"/>
                  </a:lnTo>
                  <a:lnTo>
                    <a:pt x="714771" y="92376"/>
                  </a:lnTo>
                  <a:lnTo>
                    <a:pt x="661193" y="0"/>
                  </a:lnTo>
                  <a:lnTo>
                    <a:pt x="339724" y="0"/>
                  </a:lnTo>
                  <a:lnTo>
                    <a:pt x="286146" y="92376"/>
                  </a:lnTo>
                  <a:lnTo>
                    <a:pt x="232568" y="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0">
              <a:noFill/>
              <a:prstDash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0" name="도형 249"/>
            <p:cNvSpPr>
              <a:spLocks/>
            </p:cNvSpPr>
            <p:nvPr/>
          </p:nvSpPr>
          <p:spPr>
            <a:xfrm>
              <a:off x="7143750" y="1586865"/>
              <a:ext cx="1017270" cy="153670"/>
            </a:xfrm>
            <a:custGeom>
              <a:avLst/>
              <a:gdLst>
                <a:gd name="TX0" fmla="*/ 13716 w 1016002"/>
                <a:gd name="TY0" fmla="*/ 0 h 152402"/>
                <a:gd name="TX1" fmla="*/ 1002284 w 1016002"/>
                <a:gd name="TY1" fmla="*/ 0 h 152402"/>
                <a:gd name="TX2" fmla="*/ 1016000 w 1016002"/>
                <a:gd name="TY2" fmla="*/ 152400 h 152402"/>
                <a:gd name="TX3" fmla="*/ 770729 w 1016002"/>
                <a:gd name="TY3" fmla="*/ 152400 h 152402"/>
                <a:gd name="TX4" fmla="*/ 717151 w 1016002"/>
                <a:gd name="TY4" fmla="*/ 60024 h 152402"/>
                <a:gd name="TX5" fmla="*/ 663573 w 1016002"/>
                <a:gd name="TY5" fmla="*/ 152400 h 152402"/>
                <a:gd name="TX6" fmla="*/ 346867 w 1016002"/>
                <a:gd name="TY6" fmla="*/ 152400 h 152402"/>
                <a:gd name="TX7" fmla="*/ 293289 w 1016002"/>
                <a:gd name="TY7" fmla="*/ 60024 h 152402"/>
                <a:gd name="TX8" fmla="*/ 239711 w 1016002"/>
                <a:gd name="TY8" fmla="*/ 152400 h 152402"/>
                <a:gd name="TX9" fmla="*/ 0 w 1016002"/>
                <a:gd name="TY9" fmla="*/ 152400 h 1524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1016002" h="152402">
                  <a:moveTo>
                    <a:pt x="13716" y="0"/>
                  </a:moveTo>
                  <a:lnTo>
                    <a:pt x="1002284" y="0"/>
                  </a:lnTo>
                  <a:lnTo>
                    <a:pt x="1016000" y="152400"/>
                  </a:lnTo>
                  <a:lnTo>
                    <a:pt x="770729" y="152400"/>
                  </a:lnTo>
                  <a:lnTo>
                    <a:pt x="717151" y="60024"/>
                  </a:lnTo>
                  <a:lnTo>
                    <a:pt x="663573" y="152400"/>
                  </a:lnTo>
                  <a:lnTo>
                    <a:pt x="346867" y="152400"/>
                  </a:lnTo>
                  <a:lnTo>
                    <a:pt x="293289" y="60024"/>
                  </a:lnTo>
                  <a:lnTo>
                    <a:pt x="239711" y="152400"/>
                  </a:lnTo>
                  <a:lnTo>
                    <a:pt x="0" y="15240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1"/>
            </a:gradFill>
            <a:ln w="0">
              <a:noFill/>
              <a:prstDash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1" name="도형 250"/>
            <p:cNvSpPr>
              <a:spLocks/>
            </p:cNvSpPr>
            <p:nvPr/>
          </p:nvSpPr>
          <p:spPr>
            <a:xfrm>
              <a:off x="7253605" y="435610"/>
              <a:ext cx="792480" cy="1304925"/>
            </a:xfrm>
            <a:custGeom>
              <a:avLst/>
              <a:gdLst>
                <a:gd name="TX0" fmla="*/ 395719 w 791439"/>
                <a:gd name="TY0" fmla="*/ 0 h 1303641"/>
                <a:gd name="TX1" fmla="*/ 791437 w 791439"/>
                <a:gd name="TY1" fmla="*/ 216545 h 1303641"/>
                <a:gd name="TX2" fmla="*/ 616969 w 791439"/>
                <a:gd name="TY2" fmla="*/ 396106 h 1303641"/>
                <a:gd name="TX3" fmla="*/ 577392 w 791439"/>
                <a:gd name="TY3" fmla="*/ 407862 h 1303641"/>
                <a:gd name="TX4" fmla="*/ 605832 w 791439"/>
                <a:gd name="TY4" fmla="*/ 1213088 h 1303641"/>
                <a:gd name="TX5" fmla="*/ 553312 w 791439"/>
                <a:gd name="TY5" fmla="*/ 1303639 h 1303641"/>
                <a:gd name="TX6" fmla="*/ 236605 w 791439"/>
                <a:gd name="TY6" fmla="*/ 1303639 h 1303641"/>
                <a:gd name="TX7" fmla="*/ 185519 w 791439"/>
                <a:gd name="TY7" fmla="*/ 1215559 h 1303641"/>
                <a:gd name="TX8" fmla="*/ 214046 w 791439"/>
                <a:gd name="TY8" fmla="*/ 407863 h 1303641"/>
                <a:gd name="TX9" fmla="*/ 174469 w 791439"/>
                <a:gd name="TY9" fmla="*/ 396106 h 1303641"/>
                <a:gd name="TX10" fmla="*/ 0 w 791439"/>
                <a:gd name="TY10" fmla="*/ 216545 h 1303641"/>
                <a:gd name="TX11" fmla="*/ 395719 w 791439"/>
                <a:gd name="TY11" fmla="*/ 0 h 13036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791439" h="1303641">
                  <a:moveTo>
                    <a:pt x="395719" y="0"/>
                  </a:moveTo>
                  <a:cubicBezTo>
                    <a:pt x="614268" y="0"/>
                    <a:pt x="791437" y="96950"/>
                    <a:pt x="791437" y="216545"/>
                  </a:cubicBezTo>
                  <a:cubicBezTo>
                    <a:pt x="791437" y="291292"/>
                    <a:pt x="722230" y="357193"/>
                    <a:pt x="616969" y="396106"/>
                  </a:cubicBezTo>
                  <a:lnTo>
                    <a:pt x="577392" y="407862"/>
                  </a:lnTo>
                  <a:lnTo>
                    <a:pt x="605832" y="1213088"/>
                  </a:lnTo>
                  <a:lnTo>
                    <a:pt x="553312" y="1303639"/>
                  </a:lnTo>
                  <a:lnTo>
                    <a:pt x="236605" y="1303639"/>
                  </a:lnTo>
                  <a:lnTo>
                    <a:pt x="185519" y="1215559"/>
                  </a:lnTo>
                  <a:lnTo>
                    <a:pt x="214046" y="407863"/>
                  </a:lnTo>
                  <a:lnTo>
                    <a:pt x="174469" y="396106"/>
                  </a:lnTo>
                  <a:cubicBezTo>
                    <a:pt x="69207" y="357193"/>
                    <a:pt x="0" y="291292"/>
                    <a:pt x="0" y="216545"/>
                  </a:cubicBezTo>
                  <a:cubicBezTo>
                    <a:pt x="0" y="96950"/>
                    <a:pt x="177169" y="0"/>
                    <a:pt x="39571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2" name="도형 251"/>
            <p:cNvSpPr>
              <a:spLocks/>
            </p:cNvSpPr>
            <p:nvPr/>
          </p:nvSpPr>
          <p:spPr>
            <a:xfrm>
              <a:off x="6353810" y="5816356"/>
              <a:ext cx="2592070" cy="6333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텍스트 상자 25"/>
            <p:cNvSpPr txBox="1">
              <a:spLocks/>
            </p:cNvSpPr>
            <p:nvPr/>
          </p:nvSpPr>
          <p:spPr>
            <a:xfrm>
              <a:off x="3554094" y="5871580"/>
              <a:ext cx="2592070" cy="5356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‘</a:t>
              </a:r>
              <a:r>
                <a:rPr lang="ko-KR" altLang="en-US" sz="1400" b="1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여성 </a:t>
              </a:r>
              <a:r>
                <a:rPr lang="en-US" altLang="ko-KR" sz="1400" b="1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</a:t>
              </a:r>
              <a:r>
                <a:rPr lang="ko-KR" altLang="en-US" sz="1400" b="1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인가구</a:t>
              </a:r>
              <a:r>
                <a:rPr lang="en-US" altLang="ko-KR" sz="1400" b="1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’</a:t>
              </a:r>
              <a:r>
                <a:rPr lang="ko-KR" altLang="en-US" sz="1400" b="1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노린 범죄 </a:t>
              </a:r>
              <a:endParaRPr lang="en-US" altLang="ko-KR" sz="1400" b="1">
                <a:solidFill>
                  <a:srgbClr val="80808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잇달아 발생</a:t>
              </a:r>
              <a:endParaRPr lang="ko-KR" altLang="en-US" sz="1400" b="1" cap="none" dirty="0">
                <a:solidFill>
                  <a:srgbClr val="80808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8" name="텍스트 상자 27"/>
            <p:cNvSpPr txBox="1">
              <a:spLocks/>
            </p:cNvSpPr>
            <p:nvPr/>
          </p:nvSpPr>
          <p:spPr>
            <a:xfrm>
              <a:off x="6300511" y="5871580"/>
              <a:ext cx="2592070" cy="5356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cap="none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주거침입 범죄 기승</a:t>
              </a:r>
              <a:r>
                <a:rPr lang="en-US" altLang="ko-KR" sz="1400" b="1" cap="none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..</a:t>
              </a:r>
            </a:p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법 개정 나서</a:t>
              </a:r>
              <a:endParaRPr lang="ko-KR" altLang="en-US" sz="1400" b="1" cap="none" dirty="0">
                <a:solidFill>
                  <a:srgbClr val="80808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" name="텍스트 상자 23"/>
            <p:cNvSpPr txBox="1">
              <a:spLocks/>
            </p:cNvSpPr>
            <p:nvPr/>
          </p:nvSpPr>
          <p:spPr>
            <a:xfrm>
              <a:off x="586740" y="5871415"/>
              <a:ext cx="2737485" cy="5356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cap="none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주거침입 성범죄 매년 </a:t>
              </a:r>
              <a:r>
                <a:rPr lang="en-US" altLang="ko-KR" sz="1400" b="1" cap="none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300</a:t>
              </a:r>
              <a:r>
                <a:rPr lang="ko-KR" altLang="en-US" sz="1400" b="1" cap="none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건 이상</a:t>
              </a:r>
              <a:r>
                <a:rPr lang="en-US" altLang="ko-KR" sz="1400" b="1" cap="none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..</a:t>
              </a:r>
              <a:r>
                <a:rPr lang="ko-KR" altLang="en-US" sz="1400" b="1" cap="none">
                  <a:solidFill>
                    <a:srgbClr val="80808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불안한 여성들</a:t>
              </a:r>
              <a:endParaRPr lang="ko-KR" altLang="en-US" sz="1400" b="1" cap="none" dirty="0">
                <a:solidFill>
                  <a:srgbClr val="80808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258" name="그룹 257"/>
          <p:cNvGrpSpPr/>
          <p:nvPr/>
        </p:nvGrpSpPr>
        <p:grpSpPr>
          <a:xfrm>
            <a:off x="1214120" y="226695"/>
            <a:ext cx="8143875" cy="953135"/>
            <a:chOff x="1214120" y="226695"/>
            <a:chExt cx="8143875" cy="953135"/>
          </a:xfrm>
        </p:grpSpPr>
        <p:sp>
          <p:nvSpPr>
            <p:cNvPr id="259" name="텍스트 상자 258"/>
            <p:cNvSpPr txBox="1">
              <a:spLocks/>
            </p:cNvSpPr>
            <p:nvPr/>
          </p:nvSpPr>
          <p:spPr>
            <a:xfrm>
              <a:off x="1214120" y="226695"/>
              <a:ext cx="4709160" cy="5232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>
                  <a:solidFill>
                    <a:srgbClr val="5A9BD5"/>
                  </a:solidFill>
                  <a:latin typeface="HY헤드라인M" charset="0"/>
                  <a:ea typeface="HY헤드라인M" charset="0"/>
                </a:rPr>
                <a:t>1</a:t>
              </a:r>
              <a:r>
                <a:rPr lang="en-US" altLang="ko-KR" sz="2800" b="0" cap="none">
                  <a:solidFill>
                    <a:srgbClr val="5A9BD5"/>
                  </a:solidFill>
                  <a:latin typeface="HY헤드라인M" charset="0"/>
                  <a:ea typeface="HY헤드라인M" charset="0"/>
                </a:rPr>
                <a:t>. </a:t>
              </a:r>
              <a:r>
                <a:rPr lang="ko-KR" altLang="en-US" sz="2800" b="0" cap="none">
                  <a:solidFill>
                    <a:srgbClr val="5A9BD5"/>
                  </a:solidFill>
                  <a:latin typeface="HY헤드라인M" charset="0"/>
                  <a:ea typeface="HY헤드라인M" charset="0"/>
                </a:rPr>
                <a:t>프로젝트 개요</a:t>
              </a:r>
              <a:endParaRPr lang="ko-KR" altLang="en-US" sz="2800" b="0" cap="none" dirty="0">
                <a:solidFill>
                  <a:srgbClr val="5A9BD5"/>
                </a:solidFill>
                <a:latin typeface="HY헤드라인M" charset="0"/>
                <a:ea typeface="HY헤드라인M" charset="0"/>
              </a:endParaRPr>
            </a:p>
          </p:txBody>
        </p:sp>
        <p:cxnSp>
          <p:nvCxnSpPr>
            <p:cNvPr id="260" name="도형 259"/>
            <p:cNvCxnSpPr/>
            <p:nvPr/>
          </p:nvCxnSpPr>
          <p:spPr>
            <a:xfrm>
              <a:off x="1214120" y="788670"/>
              <a:ext cx="8144510" cy="1270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사람, 사진, 여자, 전자기기이(가) 표시된 사진&#10;&#10;자동 생성된 설명">
            <a:extLst>
              <a:ext uri="{FF2B5EF4-FFF2-40B4-BE49-F238E27FC236}">
                <a16:creationId xmlns:a16="http://schemas.microsoft.com/office/drawing/2014/main" id="{0B816B76-10A0-4A0D-B1A8-EB478A0A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16" y="2032245"/>
            <a:ext cx="2868540" cy="4037085"/>
          </a:xfrm>
          <a:prstGeom prst="rect">
            <a:avLst/>
          </a:prstGeom>
        </p:spPr>
      </p:pic>
      <p:pic>
        <p:nvPicPr>
          <p:cNvPr id="36" name="그림 35" descr="스크린샷이(가) 표시된 사진&#10;&#10;자동 생성된 설명">
            <a:extLst>
              <a:ext uri="{FF2B5EF4-FFF2-40B4-BE49-F238E27FC236}">
                <a16:creationId xmlns:a16="http://schemas.microsoft.com/office/drawing/2014/main" id="{4F0646AB-AF6D-45E6-B4E4-CB46009B8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369" y="2014181"/>
            <a:ext cx="2877963" cy="3977597"/>
          </a:xfrm>
          <a:prstGeom prst="rect">
            <a:avLst/>
          </a:prstGeom>
        </p:spPr>
      </p:pic>
      <p:pic>
        <p:nvPicPr>
          <p:cNvPr id="37" name="그림 36" descr="사람, 텍스트, 남자, 건물이(가) 표시된 사진&#10;&#10;자동 생성된 설명">
            <a:extLst>
              <a:ext uri="{FF2B5EF4-FFF2-40B4-BE49-F238E27FC236}">
                <a16:creationId xmlns:a16="http://schemas.microsoft.com/office/drawing/2014/main" id="{77924D02-3229-4042-B683-08897A2DF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803" y="2032245"/>
            <a:ext cx="2879179" cy="3959533"/>
          </a:xfrm>
          <a:prstGeom prst="rect">
            <a:avLst/>
          </a:prstGeom>
        </p:spPr>
      </p:pic>
      <p:sp>
        <p:nvSpPr>
          <p:cNvPr id="27" name="텍스트 상자 85">
            <a:extLst>
              <a:ext uri="{FF2B5EF4-FFF2-40B4-BE49-F238E27FC236}">
                <a16:creationId xmlns:a16="http://schemas.microsoft.com/office/drawing/2014/main" id="{D135FBF4-9572-4A64-946B-450ECECE38BB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1-2. </a:t>
            </a: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프로젝트 선정 이유</a:t>
            </a:r>
            <a:endParaRPr lang="en-US" altLang="ko-KR" sz="20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 rot="5400000">
            <a:off x="-934832" y="3592116"/>
            <a:ext cx="4607464" cy="114938"/>
          </a:xfrm>
          <a:prstGeom prst="trapezoid">
            <a:avLst>
              <a:gd name="adj" fmla="val 71428"/>
            </a:avLst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7" name="도형 76"/>
          <p:cNvSpPr>
            <a:spLocks/>
          </p:cNvSpPr>
          <p:nvPr/>
        </p:nvSpPr>
        <p:spPr>
          <a:xfrm>
            <a:off x="1509780" y="1216636"/>
            <a:ext cx="8563609" cy="473668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- 1</a:t>
            </a:r>
            <a:r>
              <a:rPr lang="ko-KR" altLang="en-US" sz="2000" b="1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차 보안 </a:t>
            </a:r>
            <a:r>
              <a:rPr lang="en-US" altLang="ko-KR" sz="2000" b="1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(</a:t>
            </a:r>
            <a:r>
              <a:rPr lang="ko-KR" altLang="en-US" sz="2000" b="1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집 밖</a:t>
            </a:r>
            <a:r>
              <a:rPr lang="en-US" altLang="ko-KR" sz="2000" b="1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)</a:t>
            </a:r>
            <a:r>
              <a:rPr lang="ko-KR" altLang="en-US" sz="2000" b="1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 </a:t>
            </a:r>
            <a:r>
              <a:rPr lang="en-US" altLang="ko-KR" sz="2000" b="1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-</a:t>
            </a:r>
          </a:p>
          <a:p>
            <a:pPr marL="0" indent="0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RFID</a:t>
            </a:r>
            <a:r>
              <a:rPr lang="ko-KR" altLang="en-US" b="0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를 이용하여 경첨장금장치 해제</a:t>
            </a:r>
            <a:endParaRPr lang="en-US" altLang="ko-KR" b="0" cap="none">
              <a:solidFill>
                <a:srgbClr val="212121"/>
              </a:solidFill>
              <a:latin typeface="HY헤드라인M" charset="0"/>
              <a:ea typeface="HY헤드라인M" charset="0"/>
            </a:endParaRPr>
          </a:p>
          <a:p>
            <a:pPr marL="0" indent="0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1</a:t>
            </a:r>
            <a:r>
              <a:rPr lang="ko-KR" altLang="en-US" b="0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차 보안 통과 후 문 열림과 동시에 </a:t>
            </a:r>
            <a:r>
              <a:rPr lang="en-US" altLang="ko-KR">
                <a:solidFill>
                  <a:srgbClr val="212121"/>
                </a:solidFill>
                <a:latin typeface="HY헤드라인M" charset="0"/>
                <a:ea typeface="HY헤드라인M" charset="0"/>
              </a:rPr>
              <a:t>2</a:t>
            </a:r>
            <a:r>
              <a:rPr lang="ko-KR" altLang="en-US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차 보안 장치 발생</a:t>
            </a:r>
            <a:endParaRPr lang="en-US" altLang="ko-KR">
              <a:solidFill>
                <a:srgbClr val="212121"/>
              </a:solidFill>
              <a:latin typeface="HY헤드라인M" charset="0"/>
              <a:ea typeface="HY헤드라인M" charset="0"/>
            </a:endParaRPr>
          </a:p>
          <a:p>
            <a:pPr marL="0" indent="0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000">
              <a:solidFill>
                <a:srgbClr val="212121"/>
              </a:solidFill>
              <a:latin typeface="HY헤드라인M" charset="0"/>
              <a:ea typeface="HY헤드라인M" charset="0"/>
            </a:endParaRPr>
          </a:p>
          <a:p>
            <a:pPr marL="0" indent="0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solidFill>
                  <a:srgbClr val="212121"/>
                </a:solidFill>
                <a:latin typeface="HY헤드라인M" charset="0"/>
                <a:ea typeface="HY헤드라인M" charset="0"/>
              </a:rPr>
              <a:t>- 2</a:t>
            </a:r>
            <a:r>
              <a:rPr lang="ko-KR" altLang="en-US" sz="2000" b="1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차 보안 </a:t>
            </a:r>
            <a:r>
              <a:rPr lang="en-US" altLang="ko-KR" sz="2000" b="1">
                <a:solidFill>
                  <a:srgbClr val="212121"/>
                </a:solidFill>
                <a:latin typeface="HY헤드라인M" charset="0"/>
                <a:ea typeface="HY헤드라인M" charset="0"/>
              </a:rPr>
              <a:t>(</a:t>
            </a:r>
            <a:r>
              <a:rPr lang="ko-KR" altLang="en-US" sz="2000" b="1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집 안</a:t>
            </a:r>
            <a:r>
              <a:rPr lang="en-US" altLang="ko-KR" sz="2000" b="1">
                <a:solidFill>
                  <a:srgbClr val="212121"/>
                </a:solidFill>
                <a:latin typeface="HY헤드라인M" charset="0"/>
                <a:ea typeface="HY헤드라인M" charset="0"/>
              </a:rPr>
              <a:t>)</a:t>
            </a:r>
            <a:r>
              <a:rPr lang="ko-KR" altLang="en-US" sz="2000" b="1">
                <a:solidFill>
                  <a:srgbClr val="212121"/>
                </a:solidFill>
                <a:latin typeface="HY헤드라인M" charset="0"/>
                <a:ea typeface="HY헤드라인M" charset="0"/>
              </a:rPr>
              <a:t> </a:t>
            </a:r>
            <a:r>
              <a:rPr lang="en-US" altLang="ko-KR" sz="2000" b="1">
                <a:solidFill>
                  <a:srgbClr val="212121"/>
                </a:solidFill>
                <a:latin typeface="HY헤드라인M" charset="0"/>
                <a:ea typeface="HY헤드라인M" charset="0"/>
              </a:rPr>
              <a:t>–</a:t>
            </a:r>
          </a:p>
          <a:p>
            <a:pPr marL="0" indent="0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7</a:t>
            </a:r>
            <a:r>
              <a:rPr lang="ko-KR" altLang="en-US" b="0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세그먼트를 이용한 </a:t>
            </a:r>
            <a:r>
              <a:rPr lang="en-US" altLang="ko-KR" b="0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30</a:t>
            </a:r>
            <a:r>
              <a:rPr lang="ko-KR" altLang="en-US" b="0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초 카운트다운 시작</a:t>
            </a:r>
            <a:endParaRPr lang="en-US" altLang="ko-KR" b="0" cap="none">
              <a:solidFill>
                <a:srgbClr val="212121"/>
              </a:solidFill>
              <a:latin typeface="HY헤드라인M" charset="0"/>
              <a:ea typeface="HY헤드라인M" charset="0"/>
            </a:endParaRPr>
          </a:p>
          <a:p>
            <a:pPr marL="0" indent="0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>
                <a:solidFill>
                  <a:srgbClr val="212121"/>
                </a:solidFill>
                <a:latin typeface="HY헤드라인M" charset="0"/>
                <a:ea typeface="HY헤드라인M" charset="0"/>
              </a:rPr>
              <a:t>30</a:t>
            </a:r>
            <a:r>
              <a:rPr lang="ko-KR" altLang="en-US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초 동안 </a:t>
            </a:r>
            <a:r>
              <a:rPr lang="en-US" altLang="ko-KR">
                <a:solidFill>
                  <a:srgbClr val="212121"/>
                </a:solidFill>
                <a:latin typeface="HY헤드라인M" charset="0"/>
                <a:ea typeface="HY헤드라인M" charset="0"/>
              </a:rPr>
              <a:t>LED </a:t>
            </a:r>
            <a:r>
              <a:rPr lang="ko-KR" altLang="en-US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색깔 변경과 피에조 경보음 발생</a:t>
            </a:r>
            <a:endParaRPr lang="en-US" altLang="ko-KR" b="0" cap="none">
              <a:solidFill>
                <a:srgbClr val="212121"/>
              </a:solidFill>
              <a:latin typeface="HY헤드라인M" charset="0"/>
              <a:ea typeface="HY헤드라인M" charset="0"/>
            </a:endParaRPr>
          </a:p>
          <a:p>
            <a:pPr marL="0" indent="0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>
                <a:solidFill>
                  <a:srgbClr val="212121"/>
                </a:solidFill>
                <a:latin typeface="HY헤드라인M" charset="0"/>
                <a:ea typeface="HY헤드라인M" charset="0"/>
              </a:rPr>
              <a:t>30</a:t>
            </a:r>
            <a:r>
              <a:rPr lang="ko-KR" altLang="en-US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초 안에 비밀번호를 입력하여 </a:t>
            </a:r>
            <a:r>
              <a:rPr lang="en-US" altLang="ko-KR">
                <a:solidFill>
                  <a:srgbClr val="212121"/>
                </a:solidFill>
                <a:latin typeface="HY헤드라인M" charset="0"/>
                <a:ea typeface="HY헤드라인M" charset="0"/>
              </a:rPr>
              <a:t>2</a:t>
            </a:r>
            <a:r>
              <a:rPr lang="ko-KR" altLang="en-US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차 보안 통과</a:t>
            </a:r>
            <a:endParaRPr lang="en-US" altLang="ko-KR">
              <a:solidFill>
                <a:srgbClr val="212121"/>
              </a:solidFill>
              <a:latin typeface="HY헤드라인M" charset="0"/>
              <a:ea typeface="HY헤드라인M" charset="0"/>
            </a:endParaRPr>
          </a:p>
          <a:p>
            <a:pPr marL="0" indent="0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입력 못할시</a:t>
            </a:r>
            <a:r>
              <a:rPr lang="en-US" altLang="ko-KR">
                <a:solidFill>
                  <a:srgbClr val="212121"/>
                </a:solidFill>
                <a:latin typeface="HY헤드라인M" charset="0"/>
                <a:ea typeface="HY헤드라인M" charset="0"/>
              </a:rPr>
              <a:t>(</a:t>
            </a:r>
            <a:r>
              <a:rPr lang="ko-KR" altLang="en-US">
                <a:solidFill>
                  <a:srgbClr val="212121"/>
                </a:solidFill>
                <a:latin typeface="HY헤드라인M" charset="0"/>
                <a:ea typeface="HY헤드라인M" charset="0"/>
              </a:rPr>
              <a:t>불일치시</a:t>
            </a:r>
            <a:r>
              <a:rPr lang="en-US" altLang="ko-KR">
                <a:solidFill>
                  <a:srgbClr val="212121"/>
                </a:solidFill>
                <a:latin typeface="HY헤드라인M" charset="0"/>
                <a:ea typeface="HY헤드라인M" charset="0"/>
              </a:rPr>
              <a:t>) </a:t>
            </a:r>
            <a:r>
              <a:rPr lang="ko-KR" altLang="en-US">
                <a:solidFill>
                  <a:srgbClr val="212121"/>
                </a:solidFill>
                <a:latin typeface="HY헤드라인M" charset="0"/>
                <a:ea typeface="HY헤드라인M" charset="0"/>
              </a:rPr>
              <a:t>입력되어 있는 번호로 </a:t>
            </a:r>
            <a:r>
              <a:rPr lang="en-US" altLang="ko-KR">
                <a:solidFill>
                  <a:srgbClr val="212121"/>
                </a:solidFill>
                <a:latin typeface="HY헤드라인M" charset="0"/>
                <a:ea typeface="HY헤드라인M" charset="0"/>
              </a:rPr>
              <a:t>WIFI</a:t>
            </a:r>
            <a:r>
              <a:rPr lang="ko-KR" altLang="en-US">
                <a:solidFill>
                  <a:srgbClr val="212121"/>
                </a:solidFill>
                <a:latin typeface="HY헤드라인M" charset="0"/>
                <a:ea typeface="HY헤드라인M" charset="0"/>
              </a:rPr>
              <a:t> 모듈을 통해 연락 </a:t>
            </a:r>
            <a:endParaRPr lang="en-US" altLang="ko-KR">
              <a:solidFill>
                <a:srgbClr val="212121"/>
              </a:solidFill>
              <a:latin typeface="HY헤드라인M" charset="0"/>
              <a:ea typeface="HY헤드라인M" charset="0"/>
            </a:endParaRPr>
          </a:p>
          <a:p>
            <a:pPr marL="0" indent="0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="0" cap="none">
              <a:solidFill>
                <a:srgbClr val="212121"/>
              </a:solidFill>
              <a:latin typeface="HY헤드라인M" charset="0"/>
              <a:ea typeface="HY헤드라인M" charset="0"/>
            </a:endParaRPr>
          </a:p>
          <a:p>
            <a:pPr marL="0" indent="0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>
                <a:solidFill>
                  <a:srgbClr val="212121"/>
                </a:solidFill>
                <a:latin typeface="HY헤드라인M" charset="0"/>
                <a:ea typeface="HY헤드라인M" charset="0"/>
              </a:rPr>
              <a:t>+ </a:t>
            </a:r>
            <a:r>
              <a:rPr lang="en-US" altLang="ko-KR">
                <a:solidFill>
                  <a:srgbClr val="212121"/>
                </a:solidFill>
                <a:latin typeface="HY헤드라인M" charset="0"/>
                <a:ea typeface="HY헤드라인M" charset="0"/>
              </a:rPr>
              <a:t>WIFI</a:t>
            </a:r>
            <a:r>
              <a:rPr lang="ko-KR" altLang="en-US">
                <a:solidFill>
                  <a:srgbClr val="212121"/>
                </a:solidFill>
                <a:latin typeface="HY헤드라인M" charset="0"/>
                <a:ea typeface="HY헤드라인M" charset="0"/>
              </a:rPr>
              <a:t>로 도어락 상태 확인</a:t>
            </a:r>
            <a:r>
              <a:rPr lang="en-US" altLang="ko-KR">
                <a:solidFill>
                  <a:srgbClr val="212121"/>
                </a:solidFill>
                <a:latin typeface="HY헤드라인M" charset="0"/>
                <a:ea typeface="HY헤드라인M" charset="0"/>
              </a:rPr>
              <a:t>, </a:t>
            </a:r>
            <a:r>
              <a:rPr lang="ko-KR" altLang="en-US">
                <a:solidFill>
                  <a:srgbClr val="212121"/>
                </a:solidFill>
                <a:latin typeface="HY헤드라인M" charset="0"/>
                <a:ea typeface="HY헤드라인M" charset="0"/>
              </a:rPr>
              <a:t>거리별 자동 문열림</a:t>
            </a:r>
            <a:endParaRPr lang="ko-KR" altLang="en-US" b="0" cap="none" dirty="0">
              <a:solidFill>
                <a:srgbClr val="212121"/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261745" y="258445"/>
            <a:ext cx="8143875" cy="561975"/>
            <a:chOff x="1261745" y="258445"/>
            <a:chExt cx="8143875" cy="561975"/>
          </a:xfrm>
        </p:grpSpPr>
        <p:sp>
          <p:nvSpPr>
            <p:cNvPr id="71" name="텍스트 상자 70"/>
            <p:cNvSpPr txBox="1">
              <a:spLocks/>
            </p:cNvSpPr>
            <p:nvPr/>
          </p:nvSpPr>
          <p:spPr>
            <a:xfrm>
              <a:off x="1261745" y="258445"/>
              <a:ext cx="4708525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cap="none" dirty="0">
                <a:solidFill>
                  <a:srgbClr val="877669"/>
                </a:solidFill>
                <a:latin typeface="YDIYGO340" charset="0"/>
                <a:ea typeface="YDIYGO340" charset="0"/>
              </a:endParaRPr>
            </a:p>
          </p:txBody>
        </p:sp>
        <p:cxnSp>
          <p:nvCxnSpPr>
            <p:cNvPr id="72" name="도형 71"/>
            <p:cNvCxnSpPr/>
            <p:nvPr/>
          </p:nvCxnSpPr>
          <p:spPr>
            <a:xfrm>
              <a:off x="1261745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4715" y="4621242"/>
            <a:ext cx="1781810" cy="178181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85167" y="1345853"/>
            <a:ext cx="1873422" cy="1873422"/>
          </a:xfrm>
          <a:prstGeom prst="rect">
            <a:avLst/>
          </a:prstGeom>
          <a:noFill/>
        </p:spPr>
      </p:pic>
      <p:sp>
        <p:nvSpPr>
          <p:cNvPr id="86" name="텍스트 상자 85"/>
          <p:cNvSpPr txBox="1">
            <a:spLocks/>
          </p:cNvSpPr>
          <p:nvPr/>
        </p:nvSpPr>
        <p:spPr>
          <a:xfrm>
            <a:off x="1229995" y="226695"/>
            <a:ext cx="4709160" cy="5226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1</a:t>
            </a:r>
            <a:r>
              <a:rPr lang="en-US" altLang="ko-KR" sz="2800" b="0" cap="none">
                <a:solidFill>
                  <a:srgbClr val="5A9BD5"/>
                </a:solidFill>
                <a:latin typeface="HY헤드라인M" charset="0"/>
                <a:ea typeface="HY헤드라인M" charset="0"/>
              </a:rPr>
              <a:t>. </a:t>
            </a:r>
            <a:r>
              <a:rPr lang="ko-KR" altLang="en-US" sz="2800" b="0" cap="none">
                <a:solidFill>
                  <a:srgbClr val="5A9BD5"/>
                </a:solidFill>
                <a:latin typeface="HY헤드라인M" charset="0"/>
                <a:ea typeface="HY헤드라인M" charset="0"/>
              </a:rPr>
              <a:t>프로젝트 </a:t>
            </a:r>
            <a:r>
              <a:rPr lang="ko-KR" altLang="en-US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개요</a:t>
            </a:r>
            <a:endParaRPr lang="ko-KR" altLang="en-US" sz="2800" b="0" cap="none" dirty="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" name="텍스트 상자 85">
            <a:extLst>
              <a:ext uri="{FF2B5EF4-FFF2-40B4-BE49-F238E27FC236}">
                <a16:creationId xmlns:a16="http://schemas.microsoft.com/office/drawing/2014/main" id="{ED66D8AC-4584-4C39-AFC9-F535309EE7FA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1-3. </a:t>
            </a: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프로젝트 내용</a:t>
            </a:r>
            <a:endParaRPr lang="en-US" altLang="ko-KR" sz="20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90F5A25-9E26-458D-8B69-6F974C1CE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37" y="1221165"/>
            <a:ext cx="10279701" cy="52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B1298D-8721-4743-8BFE-C169F16F80D0}"/>
              </a:ext>
            </a:extLst>
          </p:cNvPr>
          <p:cNvSpPr txBox="1"/>
          <p:nvPr/>
        </p:nvSpPr>
        <p:spPr>
          <a:xfrm>
            <a:off x="1643089" y="1384234"/>
            <a:ext cx="890582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휴먼모음T" panose="02030504000101010101" pitchFamily="18" charset="-127"/>
                <a:ea typeface="휴먼모음T" panose="02030504000101010101" pitchFamily="18" charset="-127"/>
              </a:rPr>
              <a:t>기존 제품</a:t>
            </a:r>
            <a:endParaRPr lang="en-US" altLang="ko-KR" sz="32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비밀번호인 도어락이 많음</a:t>
            </a:r>
            <a:endParaRPr lang="en-US" altLang="ko-KR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몰카로 인한 비밀번호 유출 가능성 높음</a:t>
            </a:r>
            <a:endParaRPr lang="en-US" altLang="ko-KR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보안장치가 도어락 하나</a:t>
            </a:r>
            <a:r>
              <a:rPr lang="en-US" altLang="ko-KR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도어락 푸는 기술이 좋아짐</a:t>
            </a:r>
            <a:endParaRPr lang="en-US" altLang="ko-KR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 -&gt; </a:t>
            </a:r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도어락이 풀리면 보안장치가 끝</a:t>
            </a:r>
            <a:endParaRPr lang="en-US" altLang="ko-KR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나갈때 직접 도어락 버튼을 클릭하여 문을 열어야함</a:t>
            </a:r>
            <a:endParaRPr lang="en-US" altLang="ko-KR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 -&gt; </a:t>
            </a:r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나갈때마다 불편함</a:t>
            </a:r>
            <a:endParaRPr lang="en-US" altLang="ko-KR" sz="2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58" name="그룹 257"/>
          <p:cNvGrpSpPr/>
          <p:nvPr/>
        </p:nvGrpSpPr>
        <p:grpSpPr>
          <a:xfrm>
            <a:off x="1214120" y="226695"/>
            <a:ext cx="8144510" cy="563245"/>
            <a:chOff x="1214120" y="226695"/>
            <a:chExt cx="8144510" cy="563245"/>
          </a:xfrm>
        </p:grpSpPr>
        <p:sp>
          <p:nvSpPr>
            <p:cNvPr id="259" name="텍스트 상자 258"/>
            <p:cNvSpPr txBox="1">
              <a:spLocks/>
            </p:cNvSpPr>
            <p:nvPr/>
          </p:nvSpPr>
          <p:spPr>
            <a:xfrm>
              <a:off x="1214120" y="226695"/>
              <a:ext cx="5302712" cy="5232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eaLnBrk="0"/>
              <a:r>
                <a:rPr lang="en-US" altLang="ko-KR" sz="2800">
                  <a:solidFill>
                    <a:srgbClr val="5A9BD5"/>
                  </a:solidFill>
                  <a:latin typeface="HY헤드라인M" charset="0"/>
                  <a:ea typeface="HY헤드라인M" charset="0"/>
                </a:rPr>
                <a:t>1. </a:t>
              </a:r>
              <a:r>
                <a:rPr lang="ko-KR" altLang="en-US" sz="2800">
                  <a:solidFill>
                    <a:srgbClr val="5A9BD5"/>
                  </a:solidFill>
                  <a:latin typeface="HY헤드라인M" charset="0"/>
                  <a:ea typeface="HY헤드라인M" charset="0"/>
                </a:rPr>
                <a:t>프로젝트 개요</a:t>
              </a:r>
              <a:endParaRPr lang="ko-KR" altLang="en-US" sz="2800" dirty="0">
                <a:solidFill>
                  <a:srgbClr val="5A9BD5"/>
                </a:solidFill>
                <a:latin typeface="HY헤드라인M" charset="0"/>
                <a:ea typeface="HY헤드라인M" charset="0"/>
              </a:endParaRPr>
            </a:p>
          </p:txBody>
        </p:sp>
        <p:cxnSp>
          <p:nvCxnSpPr>
            <p:cNvPr id="260" name="도형 259"/>
            <p:cNvCxnSpPr/>
            <p:nvPr/>
          </p:nvCxnSpPr>
          <p:spPr>
            <a:xfrm>
              <a:off x="1214120" y="788670"/>
              <a:ext cx="8144510" cy="1270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 descr="남자, 사진, 사람, 스크린샷이(가) 표시된 사진&#10;&#10;자동 생성된 설명">
            <a:extLst>
              <a:ext uri="{FF2B5EF4-FFF2-40B4-BE49-F238E27FC236}">
                <a16:creationId xmlns:a16="http://schemas.microsoft.com/office/drawing/2014/main" id="{C959183A-FD50-45FF-B87C-314236D9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93" y="1384234"/>
            <a:ext cx="5945878" cy="4398065"/>
          </a:xfrm>
          <a:prstGeom prst="rect">
            <a:avLst/>
          </a:prstGeom>
        </p:spPr>
      </p:pic>
      <p:pic>
        <p:nvPicPr>
          <p:cNvPr id="12" name="그림 11" descr="실내, 변기이(가) 표시된 사진&#10;&#10;자동 생성된 설명">
            <a:extLst>
              <a:ext uri="{FF2B5EF4-FFF2-40B4-BE49-F238E27FC236}">
                <a16:creationId xmlns:a16="http://schemas.microsoft.com/office/drawing/2014/main" id="{A24E9450-D667-4938-B5F4-5452EE642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82" y="1252280"/>
            <a:ext cx="6356111" cy="5421047"/>
          </a:xfrm>
          <a:prstGeom prst="rect">
            <a:avLst/>
          </a:prstGeom>
        </p:spPr>
      </p:pic>
      <p:pic>
        <p:nvPicPr>
          <p:cNvPr id="10" name="그림 9" descr="개체이(가) 표시된 사진&#10;&#10;자동 생성된 설명">
            <a:extLst>
              <a:ext uri="{FF2B5EF4-FFF2-40B4-BE49-F238E27FC236}">
                <a16:creationId xmlns:a16="http://schemas.microsoft.com/office/drawing/2014/main" id="{8EE5702B-38FD-4F9D-9E03-5548749B3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14" y="2388485"/>
            <a:ext cx="9742230" cy="255858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07483E6-46A1-41D7-8023-BA8E611591EB}"/>
              </a:ext>
            </a:extLst>
          </p:cNvPr>
          <p:cNvGrpSpPr/>
          <p:nvPr/>
        </p:nvGrpSpPr>
        <p:grpSpPr>
          <a:xfrm>
            <a:off x="198408" y="825948"/>
            <a:ext cx="11766431" cy="5752838"/>
            <a:chOff x="566056" y="854058"/>
            <a:chExt cx="12396857" cy="5752838"/>
          </a:xfrm>
        </p:grpSpPr>
        <p:sp>
          <p:nvSpPr>
            <p:cNvPr id="13" name="폭발: 14pt 12">
              <a:extLst>
                <a:ext uri="{FF2B5EF4-FFF2-40B4-BE49-F238E27FC236}">
                  <a16:creationId xmlns:a16="http://schemas.microsoft.com/office/drawing/2014/main" id="{D6F3A907-1772-44CA-8BF0-1CD59E224EE3}"/>
                </a:ext>
              </a:extLst>
            </p:cNvPr>
            <p:cNvSpPr/>
            <p:nvPr/>
          </p:nvSpPr>
          <p:spPr>
            <a:xfrm>
              <a:off x="566056" y="854058"/>
              <a:ext cx="12396857" cy="5752838"/>
            </a:xfrm>
            <a:prstGeom prst="irregularSeal2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26B6DF-E189-4265-9717-27F1B25FF342}"/>
                </a:ext>
              </a:extLst>
            </p:cNvPr>
            <p:cNvSpPr txBox="1"/>
            <p:nvPr/>
          </p:nvSpPr>
          <p:spPr>
            <a:xfrm>
              <a:off x="3865474" y="2735745"/>
              <a:ext cx="636648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</a:t>
              </a:r>
              <a:r>
                <a:rPr lang="ko-KR" altLang="en-US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차 보안 </a:t>
              </a:r>
              <a:r>
                <a:rPr lang="en-US" altLang="ko-KR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: RFID</a:t>
              </a:r>
            </a:p>
            <a:p>
              <a:r>
                <a:rPr lang="en-US" altLang="ko-KR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</a:t>
              </a:r>
              <a:r>
                <a:rPr lang="ko-KR" altLang="en-US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차 보안 </a:t>
              </a:r>
              <a:r>
                <a:rPr lang="en-US" altLang="ko-KR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: </a:t>
              </a:r>
              <a:r>
                <a:rPr lang="ko-KR" altLang="en-US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비밀번호</a:t>
              </a:r>
              <a:r>
                <a:rPr lang="en-US" altLang="ko-KR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+ </a:t>
              </a:r>
              <a:r>
                <a:rPr lang="ko-KR" altLang="en-US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연락</a:t>
              </a:r>
              <a:endParaRPr lang="en-US" altLang="ko-KR" sz="28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r>
                <a:rPr lang="en-US" altLang="ko-KR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</a:t>
              </a:r>
              <a:r>
                <a:rPr lang="ko-KR" altLang="en-US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번의 보안 장치를 통한 </a:t>
              </a:r>
              <a:r>
                <a:rPr lang="ko-KR" altLang="en-US" sz="2800" b="1">
                  <a:solidFill>
                    <a:srgbClr val="FF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보안 강도 증가</a:t>
              </a:r>
              <a:endParaRPr lang="en-US" altLang="ko-KR" sz="2800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algn="ctr"/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+</a:t>
              </a:r>
              <a:r>
                <a:rPr lang="en-US" altLang="ko-KR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</a:p>
            <a:p>
              <a:r>
                <a:rPr lang="ko-KR" altLang="en-US" sz="2800" b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센서를 활용한 자동 문 열림으로</a:t>
              </a:r>
              <a:endParaRPr lang="en-US" altLang="ko-KR" sz="28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r>
                <a:rPr lang="ko-KR" altLang="en-US" sz="2800" b="1">
                  <a:solidFill>
                    <a:srgbClr val="FF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편리성 증가</a:t>
              </a:r>
              <a:endParaRPr lang="en-US" altLang="ko-KR" sz="2800" b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1" name="텍스트 상자 85">
            <a:extLst>
              <a:ext uri="{FF2B5EF4-FFF2-40B4-BE49-F238E27FC236}">
                <a16:creationId xmlns:a16="http://schemas.microsoft.com/office/drawing/2014/main" id="{1F601CF6-8D0B-446E-8D55-0209C2878E0B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1-4. </a:t>
            </a: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기존 제품과의 차별성</a:t>
            </a:r>
            <a:endParaRPr lang="en-US" altLang="ko-KR" sz="20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1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1261745" y="258445"/>
            <a:ext cx="8143875" cy="561975"/>
            <a:chOff x="1261745" y="258445"/>
            <a:chExt cx="8143875" cy="561975"/>
          </a:xfrm>
        </p:grpSpPr>
        <p:sp>
          <p:nvSpPr>
            <p:cNvPr id="71" name="텍스트 상자 70"/>
            <p:cNvSpPr txBox="1">
              <a:spLocks/>
            </p:cNvSpPr>
            <p:nvPr/>
          </p:nvSpPr>
          <p:spPr>
            <a:xfrm>
              <a:off x="1261745" y="258445"/>
              <a:ext cx="4708525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cap="none" dirty="0">
                <a:solidFill>
                  <a:srgbClr val="877669"/>
                </a:solidFill>
                <a:latin typeface="YDIYGO340" charset="0"/>
                <a:ea typeface="YDIYGO340" charset="0"/>
              </a:endParaRPr>
            </a:p>
          </p:txBody>
        </p:sp>
        <p:cxnSp>
          <p:nvCxnSpPr>
            <p:cNvPr id="72" name="도형 71"/>
            <p:cNvCxnSpPr/>
            <p:nvPr/>
          </p:nvCxnSpPr>
          <p:spPr>
            <a:xfrm>
              <a:off x="1261745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상자 85"/>
          <p:cNvSpPr txBox="1">
            <a:spLocks/>
          </p:cNvSpPr>
          <p:nvPr/>
        </p:nvSpPr>
        <p:spPr>
          <a:xfrm>
            <a:off x="1229995" y="226695"/>
            <a:ext cx="5640588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2. </a:t>
            </a:r>
            <a:r>
              <a:rPr lang="ko-KR" altLang="en-US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구현</a:t>
            </a:r>
            <a:endParaRPr lang="en-US" altLang="ko-KR" sz="28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1" name="텍스트 상자 85">
            <a:extLst>
              <a:ext uri="{FF2B5EF4-FFF2-40B4-BE49-F238E27FC236}">
                <a16:creationId xmlns:a16="http://schemas.microsoft.com/office/drawing/2014/main" id="{7217810C-2D04-4BDB-9038-1A7078EE0776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2-1. </a:t>
            </a: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코드</a:t>
            </a:r>
            <a:endParaRPr lang="en-US" altLang="ko-KR" sz="20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7F3FB8-C746-48CF-9313-AEE90050E13B}"/>
              </a:ext>
            </a:extLst>
          </p:cNvPr>
          <p:cNvGrpSpPr/>
          <p:nvPr/>
        </p:nvGrpSpPr>
        <p:grpSpPr>
          <a:xfrm>
            <a:off x="1719056" y="1608033"/>
            <a:ext cx="8502427" cy="3283440"/>
            <a:chOff x="1585953" y="1678751"/>
            <a:chExt cx="8502427" cy="328344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CC5D59C-09B9-4FEA-94DF-75656DCCBBCC}"/>
                </a:ext>
              </a:extLst>
            </p:cNvPr>
            <p:cNvSpPr/>
            <p:nvPr/>
          </p:nvSpPr>
          <p:spPr>
            <a:xfrm>
              <a:off x="1591386" y="1678751"/>
              <a:ext cx="84969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/>
                <a:t>RFID(+</a:t>
              </a:r>
              <a:r>
                <a:rPr lang="ko-KR" altLang="en-US" sz="2000" b="1"/>
                <a:t>서보모터</a:t>
              </a:r>
              <a:r>
                <a:rPr lang="en-US" altLang="ko-KR" sz="2000" b="1"/>
                <a:t>, </a:t>
              </a:r>
              <a:r>
                <a:rPr lang="ko-KR" altLang="en-US" sz="2000" b="1"/>
                <a:t>초음파센서</a:t>
              </a:r>
              <a:r>
                <a:rPr lang="en-US" altLang="ko-KR" sz="2000" b="1"/>
                <a:t>)</a:t>
              </a:r>
              <a:endParaRPr lang="en-US" altLang="ko-KR" sz="2000" b="1">
                <a:hlinkClick r:id="rId2"/>
              </a:endParaRPr>
            </a:p>
            <a:p>
              <a:r>
                <a:rPr lang="en-US" altLang="ko-KR" sz="2000" b="1">
                  <a:hlinkClick r:id="rId2"/>
                </a:rPr>
                <a:t>https://colorscripter.com/s/XhrKDpg</a:t>
              </a:r>
              <a:endParaRPr lang="en-US" altLang="ko-KR" sz="2000" b="1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93FD9F6-C3F4-4C5D-9F55-800FD076BFBA}"/>
                </a:ext>
              </a:extLst>
            </p:cNvPr>
            <p:cNvSpPr/>
            <p:nvPr/>
          </p:nvSpPr>
          <p:spPr>
            <a:xfrm>
              <a:off x="1585953" y="4254305"/>
              <a:ext cx="462165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/>
                <a:t>nodeMCU</a:t>
              </a:r>
            </a:p>
            <a:p>
              <a:r>
                <a:rPr lang="ko-KR" altLang="en-US" sz="2000" b="1">
                  <a:hlinkClick r:id="rId3"/>
                </a:rPr>
                <a:t>http://colorscripter.com/s/ZgmqURz</a:t>
              </a:r>
              <a:endParaRPr lang="en-US" altLang="ko-KR" sz="2000" b="1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57017E9-ED0D-4809-A49F-C9A835FEB3B3}"/>
                </a:ext>
              </a:extLst>
            </p:cNvPr>
            <p:cNvSpPr/>
            <p:nvPr/>
          </p:nvSpPr>
          <p:spPr>
            <a:xfrm>
              <a:off x="1600611" y="3398086"/>
              <a:ext cx="489935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/>
                <a:t>7</a:t>
              </a:r>
              <a:r>
                <a:rPr lang="ko-KR" altLang="en-US" sz="2000" b="1"/>
                <a:t>세그먼트</a:t>
              </a:r>
              <a:r>
                <a:rPr lang="en-US" altLang="ko-KR" sz="2000" b="1"/>
                <a:t>(+LED, </a:t>
              </a:r>
              <a:r>
                <a:rPr lang="ko-KR" altLang="en-US" sz="2000" b="1"/>
                <a:t>피에조 스피커</a:t>
              </a:r>
              <a:r>
                <a:rPr lang="en-US" altLang="ko-KR" sz="2000" b="1"/>
                <a:t>)</a:t>
              </a:r>
            </a:p>
            <a:p>
              <a:r>
                <a:rPr lang="ko-KR" altLang="en-US" sz="2000" b="1">
                  <a:hlinkClick r:id="rId4"/>
                </a:rPr>
                <a:t>http://colorscripter.com/s/C23IK6n</a:t>
              </a:r>
              <a:endParaRPr lang="en-US" altLang="ko-KR" sz="2000" b="1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939DF23-3B20-4F8E-A9C7-9B4DCE95D9DF}"/>
                </a:ext>
              </a:extLst>
            </p:cNvPr>
            <p:cNvSpPr/>
            <p:nvPr/>
          </p:nvSpPr>
          <p:spPr>
            <a:xfrm>
              <a:off x="1585953" y="2541867"/>
              <a:ext cx="440845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/>
                <a:t>Keypad</a:t>
              </a:r>
              <a:endParaRPr lang="en-US" altLang="ko-KR" sz="2000" b="1">
                <a:hlinkClick r:id="rId5"/>
              </a:endParaRPr>
            </a:p>
            <a:p>
              <a:r>
                <a:rPr lang="ko-KR" altLang="en-US" sz="2000" b="1">
                  <a:hlinkClick r:id="rId6"/>
                </a:rPr>
                <a:t>http://colorscripter.com/s/JDFjO9c</a:t>
              </a:r>
              <a:endParaRPr lang="en-US" altLang="ko-KR" sz="2000" b="1"/>
            </a:p>
          </p:txBody>
        </p:sp>
      </p:grpSp>
    </p:spTree>
    <p:extLst>
      <p:ext uri="{BB962C8B-B14F-4D97-AF65-F5344CB8AC3E}">
        <p14:creationId xmlns:p14="http://schemas.microsoft.com/office/powerpoint/2010/main" val="34715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1261745" y="258445"/>
            <a:ext cx="8143875" cy="561975"/>
            <a:chOff x="1261745" y="258445"/>
            <a:chExt cx="8143875" cy="561975"/>
          </a:xfrm>
        </p:grpSpPr>
        <p:sp>
          <p:nvSpPr>
            <p:cNvPr id="71" name="텍스트 상자 70"/>
            <p:cNvSpPr txBox="1">
              <a:spLocks/>
            </p:cNvSpPr>
            <p:nvPr/>
          </p:nvSpPr>
          <p:spPr>
            <a:xfrm>
              <a:off x="1261745" y="258445"/>
              <a:ext cx="4708525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cap="none" dirty="0">
                <a:solidFill>
                  <a:srgbClr val="877669"/>
                </a:solidFill>
                <a:latin typeface="YDIYGO340" charset="0"/>
                <a:ea typeface="YDIYGO340" charset="0"/>
              </a:endParaRPr>
            </a:p>
          </p:txBody>
        </p:sp>
        <p:cxnSp>
          <p:nvCxnSpPr>
            <p:cNvPr id="72" name="도형 71"/>
            <p:cNvCxnSpPr/>
            <p:nvPr/>
          </p:nvCxnSpPr>
          <p:spPr>
            <a:xfrm>
              <a:off x="1261745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상자 85"/>
          <p:cNvSpPr txBox="1">
            <a:spLocks/>
          </p:cNvSpPr>
          <p:nvPr/>
        </p:nvSpPr>
        <p:spPr>
          <a:xfrm>
            <a:off x="1229995" y="226695"/>
            <a:ext cx="5640588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2. </a:t>
            </a:r>
            <a:r>
              <a:rPr lang="ko-KR" altLang="en-US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구현</a:t>
            </a:r>
            <a:endParaRPr lang="en-US" altLang="ko-KR" sz="28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1" name="텍스트 상자 85">
            <a:extLst>
              <a:ext uri="{FF2B5EF4-FFF2-40B4-BE49-F238E27FC236}">
                <a16:creationId xmlns:a16="http://schemas.microsoft.com/office/drawing/2014/main" id="{7217810C-2D04-4BDB-9038-1A7078EE0776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2-2. </a:t>
            </a: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하드웨어</a:t>
            </a:r>
            <a:r>
              <a:rPr lang="en-US" altLang="ko-KR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715656-B83F-435A-823B-7E1A74F8282A}"/>
              </a:ext>
            </a:extLst>
          </p:cNvPr>
          <p:cNvGrpSpPr/>
          <p:nvPr/>
        </p:nvGrpSpPr>
        <p:grpSpPr>
          <a:xfrm>
            <a:off x="1285662" y="1638392"/>
            <a:ext cx="3780039" cy="4752284"/>
            <a:chOff x="1261747" y="1350625"/>
            <a:chExt cx="3780039" cy="5040051"/>
          </a:xfrm>
        </p:grpSpPr>
        <p:pic>
          <p:nvPicPr>
            <p:cNvPr id="7" name="그림 6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354EA95C-54F6-4856-9B8E-79553F109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31741" y="1980632"/>
              <a:ext cx="5040051" cy="37800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641166-1E40-492C-86C3-7FA635E62837}"/>
                </a:ext>
              </a:extLst>
            </p:cNvPr>
            <p:cNvSpPr txBox="1"/>
            <p:nvPr/>
          </p:nvSpPr>
          <p:spPr>
            <a:xfrm>
              <a:off x="1261747" y="2170508"/>
              <a:ext cx="1428095" cy="620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/>
                <a:t>피에조 </a:t>
              </a:r>
              <a:endParaRPr lang="en-US" altLang="ko-KR" sz="1600" b="1"/>
            </a:p>
            <a:p>
              <a:r>
                <a:rPr lang="ko-KR" altLang="en-US" sz="1600" b="1"/>
                <a:t>스피커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297D55-A62E-4156-9261-7403C39FEFCE}"/>
                </a:ext>
              </a:extLst>
            </p:cNvPr>
            <p:cNvSpPr txBox="1"/>
            <p:nvPr/>
          </p:nvSpPr>
          <p:spPr>
            <a:xfrm>
              <a:off x="1923307" y="3858276"/>
              <a:ext cx="1428094" cy="359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/>
                <a:t>초음파 센서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22895B-798B-48E8-8258-E102EE9A2E9D}"/>
                </a:ext>
              </a:extLst>
            </p:cNvPr>
            <p:cNvSpPr txBox="1"/>
            <p:nvPr/>
          </p:nvSpPr>
          <p:spPr>
            <a:xfrm>
              <a:off x="4050289" y="4444646"/>
              <a:ext cx="941355" cy="39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RFID</a:t>
              </a:r>
              <a:endParaRPr lang="ko-KR" altLang="en-US" b="1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047122-218D-441F-B9C3-0466A68859AA}"/>
              </a:ext>
            </a:extLst>
          </p:cNvPr>
          <p:cNvGrpSpPr/>
          <p:nvPr/>
        </p:nvGrpSpPr>
        <p:grpSpPr>
          <a:xfrm>
            <a:off x="8289735" y="1195498"/>
            <a:ext cx="3228870" cy="5263389"/>
            <a:chOff x="5491053" y="1331751"/>
            <a:chExt cx="3418610" cy="455814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5B8A450-2156-43E3-BB46-3016ABDCC558}"/>
                </a:ext>
              </a:extLst>
            </p:cNvPr>
            <p:cNvGrpSpPr/>
            <p:nvPr/>
          </p:nvGrpSpPr>
          <p:grpSpPr>
            <a:xfrm>
              <a:off x="5491053" y="1331751"/>
              <a:ext cx="3418610" cy="4558147"/>
              <a:chOff x="5491053" y="1331751"/>
              <a:chExt cx="3418610" cy="455814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4350539-9E45-4D00-8D4B-4E54BB5FF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921284" y="1901520"/>
                <a:ext cx="4558147" cy="341861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F3AF8-1D6E-4E3F-9C0E-FF673CCB30C6}"/>
                  </a:ext>
                </a:extLst>
              </p:cNvPr>
              <p:cNvSpPr txBox="1"/>
              <p:nvPr/>
            </p:nvSpPr>
            <p:spPr>
              <a:xfrm>
                <a:off x="5644957" y="5378446"/>
                <a:ext cx="1267007" cy="293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/>
                  <a:t>7 </a:t>
                </a:r>
                <a:r>
                  <a:rPr lang="ko-KR" altLang="en-US" sz="1600" b="1"/>
                  <a:t>세그먼트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0E04D4-604D-4DA9-95C1-CEFAA6898879}"/>
                </a:ext>
              </a:extLst>
            </p:cNvPr>
            <p:cNvSpPr txBox="1"/>
            <p:nvPr/>
          </p:nvSpPr>
          <p:spPr>
            <a:xfrm>
              <a:off x="5572361" y="3389297"/>
              <a:ext cx="892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/>
                <a:t>피에조 스피커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4D874A-F8B6-4EF2-A0F4-5F994B51AFE8}"/>
                </a:ext>
              </a:extLst>
            </p:cNvPr>
            <p:cNvSpPr txBox="1"/>
            <p:nvPr/>
          </p:nvSpPr>
          <p:spPr>
            <a:xfrm>
              <a:off x="5572361" y="1981625"/>
              <a:ext cx="1267007" cy="29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/>
                <a:t>3</a:t>
              </a:r>
              <a:r>
                <a:rPr lang="ko-KR" altLang="en-US" sz="1600" b="1"/>
                <a:t>색 </a:t>
              </a:r>
              <a:r>
                <a:rPr lang="en-US" altLang="ko-KR" sz="1600" b="1"/>
                <a:t>LED</a:t>
              </a:r>
              <a:endParaRPr lang="ko-KR" altLang="en-US" sz="1600" b="1"/>
            </a:p>
          </p:txBody>
        </p:sp>
      </p:grpSp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41065593-FFE3-4D4A-A0A7-E9FF8D3732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9506" y="3398600"/>
            <a:ext cx="2539642" cy="295276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410278-C7CD-48EF-9393-27771742C108}"/>
              </a:ext>
            </a:extLst>
          </p:cNvPr>
          <p:cNvGrpSpPr/>
          <p:nvPr/>
        </p:nvGrpSpPr>
        <p:grpSpPr>
          <a:xfrm>
            <a:off x="5201335" y="1026328"/>
            <a:ext cx="2952763" cy="2491453"/>
            <a:chOff x="8831692" y="719455"/>
            <a:chExt cx="3264631" cy="29478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914C8F-28AA-4AAC-95B7-8E4396A8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1692" y="719455"/>
              <a:ext cx="3264631" cy="294780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401D6E-E625-442F-AC15-6CC4C494C565}"/>
                </a:ext>
              </a:extLst>
            </p:cNvPr>
            <p:cNvSpPr txBox="1"/>
            <p:nvPr/>
          </p:nvSpPr>
          <p:spPr>
            <a:xfrm>
              <a:off x="10037470" y="1312764"/>
              <a:ext cx="1267007" cy="691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/>
                <a:t>버튼패드</a:t>
              </a:r>
              <a:r>
                <a:rPr lang="en-US" altLang="ko-KR" sz="1600" b="1"/>
                <a:t>(4x4)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F97C272-636A-429C-8F2E-4BF44C541139}"/>
              </a:ext>
            </a:extLst>
          </p:cNvPr>
          <p:cNvSpPr txBox="1"/>
          <p:nvPr/>
        </p:nvSpPr>
        <p:spPr>
          <a:xfrm>
            <a:off x="5821997" y="4018255"/>
            <a:ext cx="175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nodeMCU</a:t>
            </a:r>
          </a:p>
          <a:p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와이파이</a:t>
            </a:r>
            <a:r>
              <a:rPr lang="en-US" altLang="ko-KR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7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1261745" y="258445"/>
            <a:ext cx="8143875" cy="561975"/>
            <a:chOff x="1261745" y="258445"/>
            <a:chExt cx="8143875" cy="561975"/>
          </a:xfrm>
        </p:grpSpPr>
        <p:sp>
          <p:nvSpPr>
            <p:cNvPr id="71" name="텍스트 상자 70"/>
            <p:cNvSpPr txBox="1">
              <a:spLocks/>
            </p:cNvSpPr>
            <p:nvPr/>
          </p:nvSpPr>
          <p:spPr>
            <a:xfrm>
              <a:off x="1261745" y="258445"/>
              <a:ext cx="4708525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cap="none" dirty="0">
                <a:solidFill>
                  <a:srgbClr val="877669"/>
                </a:solidFill>
                <a:latin typeface="YDIYGO340" charset="0"/>
                <a:ea typeface="YDIYGO340" charset="0"/>
              </a:endParaRPr>
            </a:p>
          </p:txBody>
        </p:sp>
        <p:cxnSp>
          <p:nvCxnSpPr>
            <p:cNvPr id="72" name="도형 71"/>
            <p:cNvCxnSpPr/>
            <p:nvPr/>
          </p:nvCxnSpPr>
          <p:spPr>
            <a:xfrm>
              <a:off x="1261745" y="820420"/>
              <a:ext cx="8143875" cy="635"/>
            </a:xfrm>
            <a:prstGeom prst="line">
              <a:avLst/>
            </a:prstGeom>
            <a:ln w="6350" cap="flat" cmpd="sng">
              <a:solidFill>
                <a:srgbClr val="877669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상자 85"/>
          <p:cNvSpPr txBox="1">
            <a:spLocks/>
          </p:cNvSpPr>
          <p:nvPr/>
        </p:nvSpPr>
        <p:spPr>
          <a:xfrm>
            <a:off x="1229995" y="226695"/>
            <a:ext cx="5640588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2. </a:t>
            </a:r>
            <a:r>
              <a:rPr lang="ko-KR" altLang="en-US" sz="28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구현</a:t>
            </a:r>
            <a:endParaRPr lang="en-US" altLang="ko-KR" sz="28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1" name="텍스트 상자 85">
            <a:extLst>
              <a:ext uri="{FF2B5EF4-FFF2-40B4-BE49-F238E27FC236}">
                <a16:creationId xmlns:a16="http://schemas.microsoft.com/office/drawing/2014/main" id="{7217810C-2D04-4BDB-9038-1A7078EE0776}"/>
              </a:ext>
            </a:extLst>
          </p:cNvPr>
          <p:cNvSpPr txBox="1">
            <a:spLocks/>
          </p:cNvSpPr>
          <p:nvPr/>
        </p:nvSpPr>
        <p:spPr>
          <a:xfrm>
            <a:off x="1457896" y="821055"/>
            <a:ext cx="5640588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2-3. </a:t>
            </a:r>
            <a:r>
              <a:rPr lang="ko-KR" altLang="en-US" sz="2000">
                <a:solidFill>
                  <a:srgbClr val="5A9BD5"/>
                </a:solidFill>
                <a:latin typeface="HY헤드라인M" charset="0"/>
                <a:ea typeface="HY헤드라인M" charset="0"/>
              </a:rPr>
              <a:t>최종 구현</a:t>
            </a:r>
            <a:endParaRPr lang="en-US" altLang="ko-KR" sz="2000">
              <a:solidFill>
                <a:srgbClr val="5A9BD5"/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2" name="최종영상1">
            <a:hlinkClick r:id="" action="ppaction://media"/>
            <a:extLst>
              <a:ext uri="{FF2B5EF4-FFF2-40B4-BE49-F238E27FC236}">
                <a16:creationId xmlns:a16="http://schemas.microsoft.com/office/drawing/2014/main" id="{AEFD020A-3C29-497E-925D-A6B5F6068C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2620" y="1420903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7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Pages>22</Pages>
  <Words>658</Words>
  <Characters>0</Characters>
  <Application>Microsoft Office PowerPoint</Application>
  <DocSecurity>0</DocSecurity>
  <PresentationFormat>와이드스크린</PresentationFormat>
  <Lines>0</Lines>
  <Paragraphs>145</Paragraphs>
  <Slides>18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±¼¸²</vt:lpstr>
      <vt:lpstr>HY헤드라인M</vt:lpstr>
      <vt:lpstr>YDIYGO340</vt:lpstr>
      <vt:lpstr>맑은 고딕</vt:lpstr>
      <vt:lpstr>휴먼둥근헤드라인</vt:lpstr>
      <vt:lpstr>휴먼모음T</vt:lpstr>
      <vt:lpstr>Arial</vt:lpstr>
      <vt:lpstr>Office 테마</vt:lpstr>
      <vt:lpstr>60_Office 테마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찬호 박</cp:lastModifiedBy>
  <cp:revision>65</cp:revision>
  <dcterms:modified xsi:type="dcterms:W3CDTF">2019-07-22T06:52:10Z</dcterms:modified>
</cp:coreProperties>
</file>